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405" r:id="rId2"/>
    <p:sldId id="402" r:id="rId3"/>
    <p:sldId id="366" r:id="rId4"/>
    <p:sldId id="400" r:id="rId5"/>
    <p:sldId id="277" r:id="rId6"/>
    <p:sldId id="370" r:id="rId7"/>
    <p:sldId id="396" r:id="rId8"/>
    <p:sldId id="397" r:id="rId9"/>
    <p:sldId id="403" r:id="rId10"/>
    <p:sldId id="367" r:id="rId11"/>
    <p:sldId id="368" r:id="rId12"/>
    <p:sldId id="373" r:id="rId13"/>
    <p:sldId id="375" r:id="rId14"/>
    <p:sldId id="377" r:id="rId15"/>
    <p:sldId id="378" r:id="rId16"/>
    <p:sldId id="379" r:id="rId17"/>
    <p:sldId id="380" r:id="rId18"/>
    <p:sldId id="40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77203" autoAdjust="0"/>
  </p:normalViewPr>
  <p:slideViewPr>
    <p:cSldViewPr snapToGrid="0" snapToObjects="1">
      <p:cViewPr varScale="1">
        <p:scale>
          <a:sx n="55" d="100"/>
          <a:sy n="55" d="100"/>
        </p:scale>
        <p:origin x="181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CD13F-05E4-4342-B4D2-06094185A20F}" type="datetimeFigureOut">
              <a:rPr lang="en-NZ" smtClean="0"/>
              <a:t>16/04/2021</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19191-BEDA-4096-A8F8-9BE739CD43F8}" type="slidenum">
              <a:rPr lang="en-NZ" smtClean="0"/>
              <a:t>‹#›</a:t>
            </a:fld>
            <a:endParaRPr lang="en-NZ"/>
          </a:p>
        </p:txBody>
      </p:sp>
    </p:spTree>
    <p:extLst>
      <p:ext uri="{BB962C8B-B14F-4D97-AF65-F5344CB8AC3E}">
        <p14:creationId xmlns:p14="http://schemas.microsoft.com/office/powerpoint/2010/main" val="303484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Power imbalances</a:t>
            </a:r>
          </a:p>
          <a:p>
            <a:r>
              <a:rPr lang="en-NZ" dirty="0"/>
              <a:t>Often involving competitive, high powered careers and/or hierarchical careers and organisations</a:t>
            </a:r>
          </a:p>
          <a:p>
            <a:r>
              <a:rPr lang="en-NZ" dirty="0"/>
              <a:t>In some cases sustained and long term, but now coming to attention</a:t>
            </a:r>
          </a:p>
          <a:p>
            <a:endParaRPr lang="en-NZ" dirty="0"/>
          </a:p>
          <a:p>
            <a:endParaRPr lang="en-NZ" dirty="0"/>
          </a:p>
        </p:txBody>
      </p:sp>
      <p:sp>
        <p:nvSpPr>
          <p:cNvPr id="4" name="Slide Number Placeholder 3"/>
          <p:cNvSpPr>
            <a:spLocks noGrp="1"/>
          </p:cNvSpPr>
          <p:nvPr>
            <p:ph type="sldNum" sz="quarter" idx="5"/>
          </p:nvPr>
        </p:nvSpPr>
        <p:spPr/>
        <p:txBody>
          <a:bodyPr/>
          <a:lstStyle/>
          <a:p>
            <a:fld id="{83919191-BEDA-4096-A8F8-9BE739CD43F8}" type="slidenum">
              <a:rPr lang="en-NZ" smtClean="0"/>
              <a:t>2</a:t>
            </a:fld>
            <a:endParaRPr lang="en-NZ"/>
          </a:p>
        </p:txBody>
      </p:sp>
    </p:spTree>
    <p:extLst>
      <p:ext uri="{BB962C8B-B14F-4D97-AF65-F5344CB8AC3E}">
        <p14:creationId xmlns:p14="http://schemas.microsoft.com/office/powerpoint/2010/main" val="13644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31774">
              <a:defRPr/>
            </a:pPr>
            <a:fld id="{8FF52932-2A79-44BF-BF8F-06B24CFD4ADC}" type="slidenum">
              <a:rPr lang="en-NZ" altLang="en-US" sz="1200">
                <a:solidFill>
                  <a:prstClr val="black"/>
                </a:solidFill>
              </a:rPr>
              <a:pPr defTabSz="931774">
                <a:defRPr/>
              </a:pPr>
              <a:t>11</a:t>
            </a:fld>
            <a:endParaRPr lang="en-NZ" altLang="en-US" sz="1200" dirty="0">
              <a:solidFill>
                <a:prstClr val="black"/>
              </a:solidFill>
            </a:endParaRPr>
          </a:p>
        </p:txBody>
      </p:sp>
    </p:spTree>
    <p:extLst>
      <p:ext uri="{BB962C8B-B14F-4D97-AF65-F5344CB8AC3E}">
        <p14:creationId xmlns:p14="http://schemas.microsoft.com/office/powerpoint/2010/main" val="645560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defTabSz="931774">
              <a:defRPr/>
            </a:pPr>
            <a:fld id="{E79C1F38-FEEB-4A41-A944-ED384853F74A}" type="slidenum">
              <a:rPr lang="en-NZ">
                <a:solidFill>
                  <a:prstClr val="black"/>
                </a:solidFill>
                <a:latin typeface="Calibri"/>
              </a:rPr>
              <a:pPr defTabSz="931774">
                <a:defRPr/>
              </a:pPr>
              <a:t>12</a:t>
            </a:fld>
            <a:endParaRPr lang="en-NZ" dirty="0">
              <a:solidFill>
                <a:prstClr val="black"/>
              </a:solidFill>
              <a:latin typeface="Calibri"/>
            </a:endParaRPr>
          </a:p>
        </p:txBody>
      </p:sp>
    </p:spTree>
    <p:extLst>
      <p:ext uri="{BB962C8B-B14F-4D97-AF65-F5344CB8AC3E}">
        <p14:creationId xmlns:p14="http://schemas.microsoft.com/office/powerpoint/2010/main" val="61277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defTabSz="931774">
              <a:defRPr/>
            </a:pPr>
            <a:fld id="{E79C1F38-FEEB-4A41-A944-ED384853F74A}" type="slidenum">
              <a:rPr lang="en-NZ">
                <a:solidFill>
                  <a:prstClr val="black"/>
                </a:solidFill>
                <a:latin typeface="Calibri"/>
              </a:rPr>
              <a:pPr defTabSz="931774">
                <a:defRPr/>
              </a:pPr>
              <a:t>13</a:t>
            </a:fld>
            <a:endParaRPr lang="en-NZ" dirty="0">
              <a:solidFill>
                <a:prstClr val="black"/>
              </a:solidFill>
              <a:latin typeface="Calibri"/>
            </a:endParaRPr>
          </a:p>
        </p:txBody>
      </p:sp>
    </p:spTree>
    <p:extLst>
      <p:ext uri="{BB962C8B-B14F-4D97-AF65-F5344CB8AC3E}">
        <p14:creationId xmlns:p14="http://schemas.microsoft.com/office/powerpoint/2010/main" val="357254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defTabSz="931774">
              <a:defRPr/>
            </a:pPr>
            <a:fld id="{54228E30-FD72-4CED-A970-8DB937128DA2}" type="slidenum">
              <a:rPr lang="en-NZ">
                <a:solidFill>
                  <a:prstClr val="black"/>
                </a:solidFill>
                <a:latin typeface="Calibri"/>
              </a:rPr>
              <a:pPr defTabSz="931774">
                <a:defRPr/>
              </a:pPr>
              <a:t>14</a:t>
            </a:fld>
            <a:endParaRPr lang="en-NZ">
              <a:solidFill>
                <a:prstClr val="black"/>
              </a:solidFill>
              <a:latin typeface="Calibri"/>
            </a:endParaRPr>
          </a:p>
        </p:txBody>
      </p:sp>
    </p:spTree>
    <p:extLst>
      <p:ext uri="{BB962C8B-B14F-4D97-AF65-F5344CB8AC3E}">
        <p14:creationId xmlns:p14="http://schemas.microsoft.com/office/powerpoint/2010/main" val="2500017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defTabSz="931774">
              <a:defRPr/>
            </a:pPr>
            <a:fld id="{54228E30-FD72-4CED-A970-8DB937128DA2}" type="slidenum">
              <a:rPr lang="en-NZ">
                <a:solidFill>
                  <a:prstClr val="black"/>
                </a:solidFill>
                <a:latin typeface="Calibri"/>
              </a:rPr>
              <a:pPr defTabSz="931774">
                <a:defRPr/>
              </a:pPr>
              <a:t>15</a:t>
            </a:fld>
            <a:endParaRPr lang="en-NZ">
              <a:solidFill>
                <a:prstClr val="black"/>
              </a:solidFill>
              <a:latin typeface="Calibri"/>
            </a:endParaRPr>
          </a:p>
        </p:txBody>
      </p:sp>
    </p:spTree>
    <p:extLst>
      <p:ext uri="{BB962C8B-B14F-4D97-AF65-F5344CB8AC3E}">
        <p14:creationId xmlns:p14="http://schemas.microsoft.com/office/powerpoint/2010/main" val="1044965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defTabSz="931774">
              <a:defRPr/>
            </a:pPr>
            <a:fld id="{54228E30-FD72-4CED-A970-8DB937128DA2}" type="slidenum">
              <a:rPr lang="en-NZ">
                <a:solidFill>
                  <a:prstClr val="black"/>
                </a:solidFill>
                <a:latin typeface="Calibri"/>
              </a:rPr>
              <a:pPr defTabSz="931774">
                <a:defRPr/>
              </a:pPr>
              <a:t>16</a:t>
            </a:fld>
            <a:endParaRPr lang="en-NZ">
              <a:solidFill>
                <a:prstClr val="black"/>
              </a:solidFill>
              <a:latin typeface="Calibri"/>
            </a:endParaRPr>
          </a:p>
        </p:txBody>
      </p:sp>
    </p:spTree>
    <p:extLst>
      <p:ext uri="{BB962C8B-B14F-4D97-AF65-F5344CB8AC3E}">
        <p14:creationId xmlns:p14="http://schemas.microsoft.com/office/powerpoint/2010/main" val="532555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31774">
              <a:defRPr/>
            </a:pPr>
            <a:fld id="{1D3ABB2A-15CF-45FE-B7A2-6A15277C97D7}" type="slidenum">
              <a:rPr lang="en-NZ" altLang="en-US" sz="1200">
                <a:solidFill>
                  <a:prstClr val="black"/>
                </a:solidFill>
              </a:rPr>
              <a:pPr defTabSz="931774">
                <a:defRPr/>
              </a:pPr>
              <a:t>17</a:t>
            </a:fld>
            <a:endParaRPr lang="en-NZ" altLang="en-US" sz="1200" dirty="0">
              <a:solidFill>
                <a:prstClr val="black"/>
              </a:solidFill>
            </a:endParaRPr>
          </a:p>
        </p:txBody>
      </p:sp>
    </p:spTree>
    <p:extLst>
      <p:ext uri="{BB962C8B-B14F-4D97-AF65-F5344CB8AC3E}">
        <p14:creationId xmlns:p14="http://schemas.microsoft.com/office/powerpoint/2010/main" val="204565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Are hard managers effective? Difference between high standards / performance management /decisiveness and abusive behaviour that either manipulative or emotionally </a:t>
            </a:r>
            <a:r>
              <a:rPr lang="en-NZ" dirty="0" err="1"/>
              <a:t>disregulated</a:t>
            </a:r>
            <a:endParaRPr lang="en-NZ" dirty="0"/>
          </a:p>
          <a:p>
            <a:endParaRPr lang="en-NZ" dirty="0"/>
          </a:p>
          <a:p>
            <a:r>
              <a:rPr lang="en-NZ" dirty="0"/>
              <a:t>High standards / tough bosses </a:t>
            </a:r>
          </a:p>
          <a:p>
            <a:endParaRPr lang="en-NZ" dirty="0"/>
          </a:p>
          <a:p>
            <a:r>
              <a:rPr lang="en-NZ" dirty="0"/>
              <a:t>Helen Clark </a:t>
            </a:r>
          </a:p>
        </p:txBody>
      </p:sp>
      <p:sp>
        <p:nvSpPr>
          <p:cNvPr id="4" name="Slide Number Placeholder 3"/>
          <p:cNvSpPr>
            <a:spLocks noGrp="1"/>
          </p:cNvSpPr>
          <p:nvPr>
            <p:ph type="sldNum" sz="quarter" idx="10"/>
          </p:nvPr>
        </p:nvSpPr>
        <p:spPr/>
        <p:txBody>
          <a:bodyPr/>
          <a:lstStyle/>
          <a:p>
            <a:pPr defTabSz="931774">
              <a:defRPr/>
            </a:pPr>
            <a:fld id="{E79C1F38-FEEB-4A41-A944-ED384853F74A}" type="slidenum">
              <a:rPr lang="en-NZ">
                <a:solidFill>
                  <a:prstClr val="black"/>
                </a:solidFill>
                <a:latin typeface="Calibri"/>
              </a:rPr>
              <a:pPr defTabSz="931774">
                <a:defRPr/>
              </a:pPr>
              <a:t>3</a:t>
            </a:fld>
            <a:endParaRPr lang="en-NZ" dirty="0">
              <a:solidFill>
                <a:prstClr val="black"/>
              </a:solidFill>
              <a:latin typeface="Calibri"/>
            </a:endParaRPr>
          </a:p>
        </p:txBody>
      </p:sp>
    </p:spTree>
    <p:extLst>
      <p:ext uri="{BB962C8B-B14F-4D97-AF65-F5344CB8AC3E}">
        <p14:creationId xmlns:p14="http://schemas.microsoft.com/office/powerpoint/2010/main" val="272848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3A4BA8E-643D-494B-8D78-2743173A93FA}" type="slidenum">
              <a:rPr lang="en-NZ" smtClean="0"/>
              <a:t>4</a:t>
            </a:fld>
            <a:endParaRPr lang="en-NZ"/>
          </a:p>
        </p:txBody>
      </p:sp>
    </p:spTree>
    <p:extLst>
      <p:ext uri="{BB962C8B-B14F-4D97-AF65-F5344CB8AC3E}">
        <p14:creationId xmlns:p14="http://schemas.microsoft.com/office/powerpoint/2010/main" val="349270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comes from workplace bullying lit – To meet a technical definition of bullying it must be twice a week for 6 months.  Extremely controversial due</a:t>
            </a:r>
            <a:r>
              <a:rPr lang="en-US" baseline="0" dirty="0"/>
              <a:t> to harm caused by single acts. </a:t>
            </a:r>
            <a:endParaRPr lang="en-US" dirty="0"/>
          </a:p>
          <a:p>
            <a:endParaRPr lang="en-US" dirty="0"/>
          </a:p>
          <a:p>
            <a:r>
              <a:rPr lang="en-US" dirty="0"/>
              <a:t>The short term of most cases means would not apply in court, but higher stakes and visibility would make harm of single acts worse.</a:t>
            </a:r>
            <a:r>
              <a:rPr lang="en-US" baseline="0" dirty="0"/>
              <a:t> </a:t>
            </a:r>
          </a:p>
          <a:p>
            <a:endParaRPr lang="en-US" dirty="0"/>
          </a:p>
          <a:p>
            <a:r>
              <a:rPr lang="en-US" dirty="0"/>
              <a:t>International consensus but different styles of research. </a:t>
            </a:r>
          </a:p>
          <a:p>
            <a:endParaRPr lang="en-US" dirty="0"/>
          </a:p>
          <a:p>
            <a:r>
              <a:rPr lang="en-US" dirty="0"/>
              <a:t>Notelaers, G., &amp; Einarsen, S. (2008). The construction and validity of the Short Negative Acts Questionnaire. Paper presented at the 6th International Conference on Bullying and Harassment in the Workplace, Montreal, QC.</a:t>
            </a:r>
          </a:p>
          <a:p>
            <a:endParaRPr lang="en-US" dirty="0"/>
          </a:p>
          <a:p>
            <a:r>
              <a:rPr lang="en-US" dirty="0"/>
              <a:t>Worksafe definition: Workplace bullying is: repeated and unreasonable behaviour directed towards a worker or a group of workers that can lead to physical or psychological harm. </a:t>
            </a:r>
          </a:p>
          <a:p>
            <a:endParaRPr lang="en-US" dirty="0"/>
          </a:p>
          <a:p>
            <a:r>
              <a:rPr lang="en-US" dirty="0"/>
              <a:t>Varies by workplace and demographics. If public servants, you would most likely experience withholding information and gossip.</a:t>
            </a:r>
          </a:p>
          <a:p>
            <a:endParaRPr lang="en-US" dirty="0"/>
          </a:p>
          <a:p>
            <a:r>
              <a:rPr lang="en-US" dirty="0"/>
              <a:t>If an ethnic minority, more likely to be given demeaning work, be ignored, excluded or undermined. [Lewis and Gunn, 2007]. But if you are Chinese you are most likely to be  ignored, more than anyone else. </a:t>
            </a:r>
          </a:p>
          <a:p>
            <a:endParaRPr lang="en-US" dirty="0"/>
          </a:p>
          <a:p>
            <a:r>
              <a:rPr lang="en-US" dirty="0"/>
              <a:t>Overall white workers get bullied by their bosses more by work related tactics, but for ethnic minorities tends to be more personal. </a:t>
            </a:r>
          </a:p>
          <a:p>
            <a:endParaRPr lang="en-US" dirty="0"/>
          </a:p>
          <a:p>
            <a:r>
              <a:rPr lang="en-US" dirty="0"/>
              <a:t>Eriksen and Einarsen (2004 , p. 473) ‘ The risk associated with being different has been documented by many social and political processes throughout human history ’</a:t>
            </a:r>
          </a:p>
          <a:p>
            <a:endParaRPr lang="en-US" dirty="0"/>
          </a:p>
          <a:p>
            <a:r>
              <a:rPr lang="en-US" dirty="0"/>
              <a:t>If interested, NZ seems to have slightly higher rates of bullying than comparable other countries, higher in public service, armed forces, (total institutions).</a:t>
            </a:r>
            <a:r>
              <a:rPr lang="en-US" baseline="0" dirty="0"/>
              <a:t> Hierarchical and competitive sectors and organisations. Like law. </a:t>
            </a:r>
          </a:p>
          <a:p>
            <a:endParaRPr lang="en-US" baseline="0" dirty="0"/>
          </a:p>
          <a:p>
            <a:r>
              <a:rPr lang="en-US" baseline="0" dirty="0"/>
              <a:t>Easy to pretend doesn’t matter – people get used to it. But does hurt – cover later – Chinese student story.</a:t>
            </a:r>
          </a:p>
          <a:p>
            <a:endParaRPr lang="en-US" baseline="0" dirty="0"/>
          </a:p>
          <a:p>
            <a:r>
              <a:rPr lang="en-US" baseline="0" dirty="0"/>
              <a:t>Sir Graham Henry interview – Youtube – coaching in the 70 and 8-0s different , authoritarian. Not acceptable now, ineffective, wouldn’t last at least at tope level. Now more consensus and courteous. </a:t>
            </a:r>
            <a:endParaRPr lang="en-US" dirty="0"/>
          </a:p>
        </p:txBody>
      </p:sp>
      <p:sp>
        <p:nvSpPr>
          <p:cNvPr id="4" name="Slide Number Placeholder 3"/>
          <p:cNvSpPr>
            <a:spLocks noGrp="1"/>
          </p:cNvSpPr>
          <p:nvPr>
            <p:ph type="sldNum" sz="quarter" idx="10"/>
          </p:nvPr>
        </p:nvSpPr>
        <p:spPr/>
        <p:txBody>
          <a:bodyPr/>
          <a:lstStyle/>
          <a:p>
            <a:fld id="{D42A5D7D-9DDB-46FE-A681-9E0C8A828011}" type="slidenum">
              <a:rPr lang="en-NZ" smtClean="0"/>
              <a:t>5</a:t>
            </a:fld>
            <a:endParaRPr lang="en-NZ" dirty="0"/>
          </a:p>
        </p:txBody>
      </p:sp>
    </p:spTree>
    <p:extLst>
      <p:ext uri="{BB962C8B-B14F-4D97-AF65-F5344CB8AC3E}">
        <p14:creationId xmlns:p14="http://schemas.microsoft.com/office/powerpoint/2010/main" val="178723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72% - bullying / harassment allegations in public service are not sustained 2010 – 2016 (Crimp, 2017) </a:t>
            </a:r>
          </a:p>
          <a:p>
            <a:endParaRPr lang="en-NZ" dirty="0"/>
          </a:p>
        </p:txBody>
      </p:sp>
      <p:sp>
        <p:nvSpPr>
          <p:cNvPr id="4" name="Slide Number Placeholder 3"/>
          <p:cNvSpPr>
            <a:spLocks noGrp="1"/>
          </p:cNvSpPr>
          <p:nvPr>
            <p:ph type="sldNum" sz="quarter" idx="10"/>
          </p:nvPr>
        </p:nvSpPr>
        <p:spPr/>
        <p:txBody>
          <a:bodyPr/>
          <a:lstStyle/>
          <a:p>
            <a:pPr defTabSz="931774">
              <a:defRPr/>
            </a:pPr>
            <a:fld id="{54228E30-FD72-4CED-A970-8DB937128DA2}" type="slidenum">
              <a:rPr lang="en-NZ">
                <a:solidFill>
                  <a:prstClr val="black"/>
                </a:solidFill>
                <a:latin typeface="Calibri"/>
              </a:rPr>
              <a:pPr defTabSz="931774">
                <a:defRPr/>
              </a:pPr>
              <a:t>6</a:t>
            </a:fld>
            <a:endParaRPr lang="en-NZ" dirty="0">
              <a:solidFill>
                <a:prstClr val="black"/>
              </a:solidFill>
              <a:latin typeface="Calibri"/>
            </a:endParaRPr>
          </a:p>
        </p:txBody>
      </p:sp>
    </p:spTree>
    <p:extLst>
      <p:ext uri="{BB962C8B-B14F-4D97-AF65-F5344CB8AC3E}">
        <p14:creationId xmlns:p14="http://schemas.microsoft.com/office/powerpoint/2010/main" val="165515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471488" y="882650"/>
            <a:ext cx="5408612" cy="4057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xfrm>
            <a:off x="670204" y="5137812"/>
            <a:ext cx="5543144" cy="5724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altLang="en-US" dirty="0"/>
              <a:t>Quote</a:t>
            </a:r>
            <a:r>
              <a:rPr lang="en-NZ" altLang="en-US" baseline="0" dirty="0"/>
              <a:t> form study of senior medical consultants </a:t>
            </a:r>
            <a:endParaRPr lang="en-NZ" altLang="en-US" dirty="0"/>
          </a:p>
          <a:p>
            <a:pPr eaLnBrk="1" hangingPunct="1">
              <a:spcBef>
                <a:spcPct val="0"/>
              </a:spcBef>
            </a:pPr>
            <a:endParaRPr lang="en-NZ" altLang="en-US" dirty="0"/>
          </a:p>
          <a:p>
            <a:pPr eaLnBrk="1" hangingPunct="1">
              <a:spcBef>
                <a:spcPct val="0"/>
              </a:spcBef>
            </a:pPr>
            <a:r>
              <a:rPr lang="en-NZ" altLang="en-US" dirty="0"/>
              <a:t>Seems occur regardless of social class, education job and gender Hogh et al., 2008</a:t>
            </a:r>
          </a:p>
          <a:p>
            <a:pPr eaLnBrk="1" hangingPunct="1">
              <a:spcBef>
                <a:spcPct val="0"/>
              </a:spcBef>
            </a:pPr>
            <a:endParaRPr lang="en-NZ" altLang="en-US" dirty="0"/>
          </a:p>
          <a:p>
            <a:pPr eaLnBrk="1" hangingPunct="1">
              <a:spcBef>
                <a:spcPct val="0"/>
              </a:spcBef>
            </a:pPr>
            <a:r>
              <a:rPr lang="en-NZ" altLang="en-US" dirty="0"/>
              <a:t>A key finding of this study is the demonstrated severity of the mental health problems following exposure to bullying, leading to serious psychiatric pathologies in people who previously presented no significant psychiatric history.  (Brousse et al., 2008)</a:t>
            </a:r>
          </a:p>
          <a:p>
            <a:pPr eaLnBrk="1" hangingPunct="1">
              <a:spcBef>
                <a:spcPct val="0"/>
              </a:spcBef>
            </a:pPr>
            <a:endParaRPr lang="en-NZ" altLang="en-US" dirty="0"/>
          </a:p>
          <a:p>
            <a:pPr eaLnBrk="1" hangingPunct="1">
              <a:spcBef>
                <a:spcPct val="0"/>
              </a:spcBef>
            </a:pPr>
            <a:r>
              <a:rPr lang="en-NZ" altLang="en-US" dirty="0"/>
              <a:t>PTSD</a:t>
            </a:r>
            <a:r>
              <a:rPr lang="en-NZ" altLang="en-US" baseline="0" dirty="0"/>
              <a:t> – after two years of bullying, symptoms exceeded those of three comparison groups – parents of school children in fatal bus crash, </a:t>
            </a:r>
          </a:p>
          <a:p>
            <a:pPr eaLnBrk="1" hangingPunct="1">
              <a:spcBef>
                <a:spcPct val="0"/>
              </a:spcBef>
            </a:pPr>
            <a:endParaRPr lang="en-NZ" altLang="en-US" baseline="0" dirty="0"/>
          </a:p>
          <a:p>
            <a:pPr eaLnBrk="1" hangingPunct="1">
              <a:spcBef>
                <a:spcPct val="0"/>
              </a:spcBef>
            </a:pPr>
            <a:r>
              <a:rPr lang="en-NZ" altLang="en-US" baseline="0" dirty="0"/>
              <a:t>Bullying is becoming increasingly exposed through public means – Parliament, sport teams, surgeons, public service CEOs </a:t>
            </a:r>
          </a:p>
          <a:p>
            <a:pPr eaLnBrk="1" hangingPunct="1">
              <a:spcBef>
                <a:spcPct val="0"/>
              </a:spcBef>
            </a:pPr>
            <a:endParaRPr lang="en-NZ" altLang="en-US" baseline="0" dirty="0"/>
          </a:p>
          <a:p>
            <a:pPr eaLnBrk="1" hangingPunct="1">
              <a:spcBef>
                <a:spcPct val="0"/>
              </a:spcBef>
            </a:pPr>
            <a:r>
              <a:rPr lang="en-NZ" altLang="en-US" baseline="0" dirty="0"/>
              <a:t>Large productivity and absenteeism effects have been hard to verify – with mixed results. But the better studies using objective (absenteeism data for instance) seem to have stronger results </a:t>
            </a:r>
            <a:endParaRPr lang="en-NZ" altLang="en-US" dirty="0"/>
          </a:p>
          <a:p>
            <a:pPr eaLnBrk="1" hangingPunct="1">
              <a:spcBef>
                <a:spcPct val="0"/>
              </a:spcBef>
            </a:pPr>
            <a:endParaRPr lang="en-NZ" altLang="en-US" dirty="0"/>
          </a:p>
          <a:p>
            <a:pPr eaLnBrk="1" hangingPunct="1">
              <a:spcBef>
                <a:spcPct val="0"/>
              </a:spcBef>
            </a:pPr>
            <a:endParaRPr lang="en-NZ"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9618A4-8F2E-4338-A6D3-8B7D93EE1C06}" type="slidenum">
              <a:rPr lang="en-NZ" altLang="en-US" sz="1200"/>
              <a:pPr/>
              <a:t>7</a:t>
            </a:fld>
            <a:endParaRPr lang="en-NZ" altLang="en-US" sz="1200" dirty="0"/>
          </a:p>
        </p:txBody>
      </p:sp>
    </p:spTree>
    <p:extLst>
      <p:ext uri="{BB962C8B-B14F-4D97-AF65-F5344CB8AC3E}">
        <p14:creationId xmlns:p14="http://schemas.microsoft.com/office/powerpoint/2010/main" val="204784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And high and low performers </a:t>
            </a:r>
          </a:p>
        </p:txBody>
      </p:sp>
      <p:sp>
        <p:nvSpPr>
          <p:cNvPr id="4" name="Slide Number Placeholder 3"/>
          <p:cNvSpPr>
            <a:spLocks noGrp="1"/>
          </p:cNvSpPr>
          <p:nvPr>
            <p:ph type="sldNum" sz="quarter" idx="10"/>
          </p:nvPr>
        </p:nvSpPr>
        <p:spPr/>
        <p:txBody>
          <a:bodyPr/>
          <a:lstStyle/>
          <a:p>
            <a:fld id="{D42A5D7D-9DDB-46FE-A681-9E0C8A828011}" type="slidenum">
              <a:rPr lang="en-NZ" smtClean="0"/>
              <a:t>8</a:t>
            </a:fld>
            <a:endParaRPr lang="en-NZ" dirty="0"/>
          </a:p>
        </p:txBody>
      </p:sp>
    </p:spTree>
    <p:extLst>
      <p:ext uri="{BB962C8B-B14F-4D97-AF65-F5344CB8AC3E}">
        <p14:creationId xmlns:p14="http://schemas.microsoft.com/office/powerpoint/2010/main" val="298707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Seems slightly higher in NZ – 18%, 13%??</a:t>
            </a:r>
          </a:p>
          <a:p>
            <a:r>
              <a:rPr lang="en-NZ" dirty="0"/>
              <a:t>Denmark 7%</a:t>
            </a:r>
          </a:p>
          <a:p>
            <a:r>
              <a:rPr lang="en-NZ" dirty="0"/>
              <a:t>Italy 10.1%</a:t>
            </a:r>
          </a:p>
          <a:p>
            <a:r>
              <a:rPr lang="en-NZ" dirty="0"/>
              <a:t>Serbia 16, 12.8</a:t>
            </a:r>
          </a:p>
          <a:p>
            <a:r>
              <a:rPr lang="en-NZ" dirty="0"/>
              <a:t>Czech 14.3</a:t>
            </a:r>
          </a:p>
          <a:p>
            <a:r>
              <a:rPr lang="en-NZ" dirty="0"/>
              <a:t>Switzerland 4.6</a:t>
            </a:r>
          </a:p>
          <a:p>
            <a:r>
              <a:rPr lang="en-NZ" dirty="0"/>
              <a:t>Israel 22</a:t>
            </a:r>
          </a:p>
          <a:p>
            <a:r>
              <a:rPr lang="en-NZ" dirty="0"/>
              <a:t>Canada 7.8 , 14.7</a:t>
            </a:r>
          </a:p>
          <a:p>
            <a:r>
              <a:rPr lang="en-NZ" dirty="0"/>
              <a:t>Barbados 54!</a:t>
            </a:r>
          </a:p>
          <a:p>
            <a:r>
              <a:rPr lang="en-NZ" dirty="0"/>
              <a:t>Peru 26</a:t>
            </a:r>
          </a:p>
          <a:p>
            <a:r>
              <a:rPr lang="en-NZ" dirty="0"/>
              <a:t>South Korea 15.8, 17.2</a:t>
            </a:r>
          </a:p>
          <a:p>
            <a:r>
              <a:rPr lang="en-NZ" dirty="0"/>
              <a:t>Pakistan 36.8, 47.9</a:t>
            </a:r>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83919191-BEDA-4096-A8F8-9BE739CD43F8}" type="slidenum">
              <a:rPr lang="en-NZ" smtClean="0"/>
              <a:t>9</a:t>
            </a:fld>
            <a:endParaRPr lang="en-NZ"/>
          </a:p>
        </p:txBody>
      </p:sp>
    </p:spTree>
    <p:extLst>
      <p:ext uri="{BB962C8B-B14F-4D97-AF65-F5344CB8AC3E}">
        <p14:creationId xmlns:p14="http://schemas.microsoft.com/office/powerpoint/2010/main" val="1659540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defTabSz="931774">
              <a:defRPr/>
            </a:pPr>
            <a:fld id="{E79C1F38-FEEB-4A41-A944-ED384853F74A}" type="slidenum">
              <a:rPr lang="en-NZ">
                <a:solidFill>
                  <a:prstClr val="black"/>
                </a:solidFill>
                <a:latin typeface="Calibri"/>
              </a:rPr>
              <a:pPr defTabSz="931774">
                <a:defRPr/>
              </a:pPr>
              <a:t>10</a:t>
            </a:fld>
            <a:endParaRPr lang="en-NZ" dirty="0">
              <a:solidFill>
                <a:prstClr val="black"/>
              </a:solidFill>
              <a:latin typeface="Calibri"/>
            </a:endParaRPr>
          </a:p>
        </p:txBody>
      </p:sp>
    </p:spTree>
    <p:extLst>
      <p:ext uri="{BB962C8B-B14F-4D97-AF65-F5344CB8AC3E}">
        <p14:creationId xmlns:p14="http://schemas.microsoft.com/office/powerpoint/2010/main" val="187869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53E4FA-4A01-844E-B9D0-934A967CBC1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16751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84569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404264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3E4FA-4A01-844E-B9D0-934A967CBC1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300412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3E4FA-4A01-844E-B9D0-934A967CBC1A}"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206273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53E4FA-4A01-844E-B9D0-934A967CBC1A}"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273636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53E4FA-4A01-844E-B9D0-934A967CBC1A}" type="datetimeFigureOut">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388122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53E4FA-4A01-844E-B9D0-934A967CBC1A}" type="datetimeFigureOut">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261004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3E4FA-4A01-844E-B9D0-934A967CBC1A}" type="datetimeFigureOut">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413451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3E4FA-4A01-844E-B9D0-934A967CBC1A}"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349020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3E4FA-4A01-844E-B9D0-934A967CBC1A}"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95122-A112-0844-98BC-D2A9AE745818}" type="slidenum">
              <a:rPr lang="en-US" smtClean="0"/>
              <a:t>‹#›</a:t>
            </a:fld>
            <a:endParaRPr lang="en-US"/>
          </a:p>
        </p:txBody>
      </p:sp>
    </p:spTree>
    <p:extLst>
      <p:ext uri="{BB962C8B-B14F-4D97-AF65-F5344CB8AC3E}">
        <p14:creationId xmlns:p14="http://schemas.microsoft.com/office/powerpoint/2010/main" val="112995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3E4FA-4A01-844E-B9D0-934A967CBC1A}" type="datetimeFigureOut">
              <a:rPr lang="en-US" smtClean="0"/>
              <a:t>4/16/2021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95122-A112-0844-98BC-D2A9AE745818}" type="slidenum">
              <a:rPr lang="en-US" smtClean="0"/>
              <a:t>‹#›</a:t>
            </a:fld>
            <a:endParaRPr lang="en-US"/>
          </a:p>
        </p:txBody>
      </p:sp>
      <p:pic>
        <p:nvPicPr>
          <p:cNvPr id="8" name="Picture 7">
            <a:extLst>
              <a:ext uri="{FF2B5EF4-FFF2-40B4-BE49-F238E27FC236}">
                <a16:creationId xmlns:a16="http://schemas.microsoft.com/office/drawing/2014/main" xmlns="" id="{66E88359-FE43-E444-BDCD-51BD7BD88C94}"/>
              </a:ext>
            </a:extLst>
          </p:cNvPr>
          <p:cNvPicPr>
            <a:picLocks noChangeAspect="1"/>
          </p:cNvPicPr>
          <p:nvPr userDrawn="1"/>
        </p:nvPicPr>
        <p:blipFill>
          <a:blip r:embed="rId13"/>
          <a:srcRect/>
          <a:stretch/>
        </p:blipFill>
        <p:spPr>
          <a:xfrm>
            <a:off x="0" y="2551471"/>
            <a:ext cx="9144000" cy="4306529"/>
          </a:xfrm>
          <a:prstGeom prst="rect">
            <a:avLst/>
          </a:prstGeom>
        </p:spPr>
      </p:pic>
    </p:spTree>
    <p:extLst>
      <p:ext uri="{BB962C8B-B14F-4D97-AF65-F5344CB8AC3E}">
        <p14:creationId xmlns:p14="http://schemas.microsoft.com/office/powerpoint/2010/main" val="1148506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1F0D2-0A45-4195-8F9C-0FF087B9EA54}"/>
              </a:ext>
            </a:extLst>
          </p:cNvPr>
          <p:cNvSpPr>
            <a:spLocks noGrp="1"/>
          </p:cNvSpPr>
          <p:nvPr>
            <p:ph type="ctrTitle"/>
          </p:nvPr>
        </p:nvSpPr>
        <p:spPr>
          <a:xfrm>
            <a:off x="685800" y="918845"/>
            <a:ext cx="7772400" cy="1470025"/>
          </a:xfrm>
        </p:spPr>
        <p:txBody>
          <a:bodyPr>
            <a:normAutofit fontScale="90000"/>
          </a:bodyPr>
          <a:lstStyle/>
          <a:p>
            <a:r>
              <a:rPr lang="en-NZ" dirty="0"/>
              <a:t>Workplace bullying in New Zealand: What are all these scandals telling us and what should be done? </a:t>
            </a:r>
          </a:p>
        </p:txBody>
      </p:sp>
      <p:sp>
        <p:nvSpPr>
          <p:cNvPr id="3" name="Subtitle 2">
            <a:extLst>
              <a:ext uri="{FF2B5EF4-FFF2-40B4-BE49-F238E27FC236}">
                <a16:creationId xmlns:a16="http://schemas.microsoft.com/office/drawing/2014/main" xmlns="" id="{BDC14AE4-0FE2-47F3-B7E4-0A95060584BA}"/>
              </a:ext>
            </a:extLst>
          </p:cNvPr>
          <p:cNvSpPr>
            <a:spLocks noGrp="1"/>
          </p:cNvSpPr>
          <p:nvPr>
            <p:ph type="subTitle" idx="1"/>
          </p:nvPr>
        </p:nvSpPr>
        <p:spPr/>
        <p:txBody>
          <a:bodyPr/>
          <a:lstStyle/>
          <a:p>
            <a:r>
              <a:rPr lang="en-NZ" dirty="0"/>
              <a:t>Geoff Plimmer</a:t>
            </a:r>
          </a:p>
          <a:p>
            <a:r>
              <a:rPr lang="en-NZ" dirty="0"/>
              <a:t>School of Management</a:t>
            </a:r>
          </a:p>
        </p:txBody>
      </p:sp>
    </p:spTree>
    <p:extLst>
      <p:ext uri="{BB962C8B-B14F-4D97-AF65-F5344CB8AC3E}">
        <p14:creationId xmlns:p14="http://schemas.microsoft.com/office/powerpoint/2010/main" val="207022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2465" y="189770"/>
            <a:ext cx="8720668" cy="668866"/>
          </a:xfrm>
        </p:spPr>
        <p:txBody>
          <a:bodyPr>
            <a:normAutofit fontScale="90000"/>
          </a:bodyPr>
          <a:lstStyle/>
          <a:p>
            <a:r>
              <a:rPr lang="en-NZ" sz="2700" dirty="0"/>
              <a:t>Bullying in the NZ Public Service -Negative Acts Questionnaire (</a:t>
            </a:r>
            <a:r>
              <a:rPr lang="en-NZ" sz="1650" dirty="0" err="1"/>
              <a:t>Notelaers</a:t>
            </a:r>
            <a:r>
              <a:rPr lang="en-NZ" sz="1650" dirty="0"/>
              <a:t> &amp; </a:t>
            </a:r>
            <a:r>
              <a:rPr lang="en-NZ" sz="1650" dirty="0" err="1"/>
              <a:t>Einarsen</a:t>
            </a:r>
            <a:r>
              <a:rPr lang="en-NZ" sz="1650" dirty="0"/>
              <a:t>, 2008)</a:t>
            </a:r>
            <a:endParaRPr lang="en-NZ" sz="2325" dirty="0"/>
          </a:p>
        </p:txBody>
      </p:sp>
      <p:graphicFrame>
        <p:nvGraphicFramePr>
          <p:cNvPr id="8" name="Table 7"/>
          <p:cNvGraphicFramePr>
            <a:graphicFrameLocks noGrp="1"/>
          </p:cNvGraphicFramePr>
          <p:nvPr/>
        </p:nvGraphicFramePr>
        <p:xfrm>
          <a:off x="262465" y="1022533"/>
          <a:ext cx="8407401" cy="4599736"/>
        </p:xfrm>
        <a:graphic>
          <a:graphicData uri="http://schemas.openxmlformats.org/drawingml/2006/table">
            <a:tbl>
              <a:tblPr firstRow="1" firstCol="1" bandRow="1"/>
              <a:tblGrid>
                <a:gridCol w="3275382">
                  <a:extLst>
                    <a:ext uri="{9D8B030D-6E8A-4147-A177-3AD203B41FA5}">
                      <a16:colId xmlns:a16="http://schemas.microsoft.com/office/drawing/2014/main" xmlns="" val="20000"/>
                    </a:ext>
                  </a:extLst>
                </a:gridCol>
                <a:gridCol w="840741">
                  <a:extLst>
                    <a:ext uri="{9D8B030D-6E8A-4147-A177-3AD203B41FA5}">
                      <a16:colId xmlns:a16="http://schemas.microsoft.com/office/drawing/2014/main" xmlns="" val="20001"/>
                    </a:ext>
                  </a:extLst>
                </a:gridCol>
                <a:gridCol w="1085957">
                  <a:extLst>
                    <a:ext uri="{9D8B030D-6E8A-4147-A177-3AD203B41FA5}">
                      <a16:colId xmlns:a16="http://schemas.microsoft.com/office/drawing/2014/main" xmlns="" val="20002"/>
                    </a:ext>
                  </a:extLst>
                </a:gridCol>
                <a:gridCol w="1103471">
                  <a:extLst>
                    <a:ext uri="{9D8B030D-6E8A-4147-A177-3AD203B41FA5}">
                      <a16:colId xmlns:a16="http://schemas.microsoft.com/office/drawing/2014/main" xmlns="" val="20003"/>
                    </a:ext>
                  </a:extLst>
                </a:gridCol>
                <a:gridCol w="1138502">
                  <a:extLst>
                    <a:ext uri="{9D8B030D-6E8A-4147-A177-3AD203B41FA5}">
                      <a16:colId xmlns:a16="http://schemas.microsoft.com/office/drawing/2014/main" xmlns="" val="20004"/>
                    </a:ext>
                  </a:extLst>
                </a:gridCol>
                <a:gridCol w="963348">
                  <a:extLst>
                    <a:ext uri="{9D8B030D-6E8A-4147-A177-3AD203B41FA5}">
                      <a16:colId xmlns:a16="http://schemas.microsoft.com/office/drawing/2014/main" xmlns="" val="20005"/>
                    </a:ext>
                  </a:extLst>
                </a:gridCol>
              </a:tblGrid>
              <a:tr h="526879">
                <a:tc>
                  <a:txBody>
                    <a:bodyPr/>
                    <a:lstStyle/>
                    <a:p>
                      <a:pPr>
                        <a:lnSpc>
                          <a:spcPct val="115000"/>
                        </a:lnSpc>
                        <a:spcBef>
                          <a:spcPts val="600"/>
                        </a:spcBef>
                        <a:spcAft>
                          <a:spcPts val="60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Bullying items</a:t>
                      </a:r>
                      <a:endParaRPr lang="en-NZ" sz="1400" dirty="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600"/>
                        </a:spcBef>
                        <a:spcAft>
                          <a:spcPts val="0"/>
                        </a:spcAft>
                      </a:pPr>
                      <a:r>
                        <a:rPr lang="en-US"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Never</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p>
                      <a:pPr algn="ctr">
                        <a:lnSpc>
                          <a:spcPct val="115000"/>
                        </a:lnSpc>
                        <a:spcBef>
                          <a:spcPts val="600"/>
                        </a:spcBef>
                        <a:spcAft>
                          <a:spcPts val="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600"/>
                        </a:spcBef>
                        <a:spcAft>
                          <a:spcPts val="0"/>
                        </a:spcAft>
                      </a:pPr>
                      <a:r>
                        <a:rPr lang="en-US"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Now and then</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600"/>
                        </a:spcBef>
                        <a:spcAft>
                          <a:spcPts val="0"/>
                        </a:spcAft>
                      </a:pPr>
                      <a:r>
                        <a:rPr lang="en-US"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Monthly</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600"/>
                        </a:spcBef>
                        <a:spcAft>
                          <a:spcPts val="0"/>
                        </a:spcAft>
                      </a:pPr>
                      <a:r>
                        <a:rPr lang="en-US"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Weekly</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60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Daily</a:t>
                      </a:r>
                      <a:endParaRPr lang="en-NZ" sz="1400" dirty="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688603">
                <a:tc>
                  <a:txBody>
                    <a:bodyPr/>
                    <a:lstStyle/>
                    <a:p>
                      <a:pPr>
                        <a:lnSpc>
                          <a:spcPct val="115000"/>
                        </a:lnSpc>
                        <a:spcBef>
                          <a:spcPts val="0"/>
                        </a:spcBef>
                        <a:spcAft>
                          <a:spcPts val="6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Someone withholding necessary information so that your work gets complicated.</a:t>
                      </a:r>
                      <a:endParaRPr lang="en-NZ" sz="1400" dirty="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41.5</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Bef>
                          <a:spcPts val="0"/>
                        </a:spcBef>
                        <a:spcAft>
                          <a:spcPts val="6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43.6</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5.0</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6.8</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3.1</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26195">
                <a:tc>
                  <a:txBody>
                    <a:bodyPr/>
                    <a:lstStyle/>
                    <a:p>
                      <a:pP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Gossip or rumours about you.</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53.1</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36.4</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3.6</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4.4</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2.5</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extLst>
                  <a:ext uri="{0D108BD9-81ED-4DB2-BD59-A6C34878D82A}">
                    <a16:rowId xmlns:a16="http://schemas.microsoft.com/office/drawing/2014/main" xmlns="" val="10002"/>
                  </a:ext>
                </a:extLst>
              </a:tr>
              <a:tr h="512341">
                <a:tc>
                  <a:txBody>
                    <a:bodyPr/>
                    <a:lstStyle/>
                    <a:p>
                      <a:pP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Social exclusion from co-workers or work group activities.</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65.6</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26.2</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2.6</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3.0</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2.6</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extLst>
                  <a:ext uri="{0D108BD9-81ED-4DB2-BD59-A6C34878D82A}">
                    <a16:rowId xmlns:a16="http://schemas.microsoft.com/office/drawing/2014/main" xmlns="" val="10003"/>
                  </a:ext>
                </a:extLst>
              </a:tr>
              <a:tr h="454030">
                <a:tc>
                  <a:txBody>
                    <a:bodyPr/>
                    <a:lstStyle/>
                    <a:p>
                      <a:pP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Repeated offensive remarks about you or your private life.</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81.8</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13.7</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1.6</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1.9</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1.0</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extLst>
                  <a:ext uri="{0D108BD9-81ED-4DB2-BD59-A6C34878D82A}">
                    <a16:rowId xmlns:a16="http://schemas.microsoft.com/office/drawing/2014/main" xmlns="" val="10004"/>
                  </a:ext>
                </a:extLst>
              </a:tr>
              <a:tr h="226195">
                <a:tc>
                  <a:txBody>
                    <a:bodyPr/>
                    <a:lstStyle/>
                    <a:p>
                      <a:pP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Insults.</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78.5</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16.6</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1.6</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2.0</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1.2</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extLst>
                  <a:ext uri="{0D108BD9-81ED-4DB2-BD59-A6C34878D82A}">
                    <a16:rowId xmlns:a16="http://schemas.microsoft.com/office/drawing/2014/main" xmlns="" val="10005"/>
                  </a:ext>
                </a:extLst>
              </a:tr>
              <a:tr h="454030">
                <a:tc>
                  <a:txBody>
                    <a:bodyPr/>
                    <a:lstStyle/>
                    <a:p>
                      <a:pP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Repeated reminders about your blunders or mistakes.</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67.1</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26.4</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2.8</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2.6</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1.1</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extLst>
                  <a:ext uri="{0D108BD9-81ED-4DB2-BD59-A6C34878D82A}">
                    <a16:rowId xmlns:a16="http://schemas.microsoft.com/office/drawing/2014/main" xmlns="" val="10006"/>
                  </a:ext>
                </a:extLst>
              </a:tr>
              <a:tr h="576099">
                <a:tc>
                  <a:txBody>
                    <a:bodyPr/>
                    <a:lstStyle/>
                    <a:p>
                      <a:pPr>
                        <a:lnSpc>
                          <a:spcPct val="115000"/>
                        </a:lnSpc>
                        <a:spcBef>
                          <a:spcPts val="0"/>
                        </a:spcBef>
                        <a:spcAft>
                          <a:spcPts val="6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Silence or hostility as a response to your questions or attempts at conversations.</a:t>
                      </a:r>
                      <a:endParaRPr lang="en-NZ" sz="1400" dirty="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65.0</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25.6</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3.2</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4.0</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2.3</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extLst>
                  <a:ext uri="{0D108BD9-81ED-4DB2-BD59-A6C34878D82A}">
                    <a16:rowId xmlns:a16="http://schemas.microsoft.com/office/drawing/2014/main" xmlns="" val="10007"/>
                  </a:ext>
                </a:extLst>
              </a:tr>
              <a:tr h="226195">
                <a:tc>
                  <a:txBody>
                    <a:bodyPr/>
                    <a:lstStyle/>
                    <a:p>
                      <a:pP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Devaluing of your work and efforts.</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60.7</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28.5</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4.2</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4.3</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2.2</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a:noFill/>
                    </a:lnB>
                  </a:tcPr>
                </a:tc>
                <a:extLst>
                  <a:ext uri="{0D108BD9-81ED-4DB2-BD59-A6C34878D82A}">
                    <a16:rowId xmlns:a16="http://schemas.microsoft.com/office/drawing/2014/main" xmlns="" val="10008"/>
                  </a:ext>
                </a:extLst>
              </a:tr>
              <a:tr h="454030">
                <a:tc>
                  <a:txBody>
                    <a:bodyPr/>
                    <a:lstStyle/>
                    <a:p>
                      <a:pP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Practical jokes carried out by people you don’t get on with.</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6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88.8</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9.2</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.8</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60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.7</a:t>
                      </a:r>
                      <a:endParaRPr lang="en-NZ" sz="140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0"/>
                        </a:spcBef>
                        <a:spcAft>
                          <a:spcPts val="6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en-NZ" sz="1400" dirty="0">
                        <a:effectLst/>
                        <a:latin typeface="Cambria" panose="02040503050406030204" pitchFamily="18" charset="0"/>
                        <a:ea typeface="Arial Unicode MS" panose="020B0604020202020204" pitchFamily="34" charset="-128"/>
                        <a:cs typeface="Times New Roman" panose="02020603050405020304" pitchFamily="18" charset="0"/>
                      </a:endParaRPr>
                    </a:p>
                  </a:txBody>
                  <a:tcPr marL="51435" marR="5143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5949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684213" y="476250"/>
            <a:ext cx="7920037" cy="5772150"/>
          </a:xfrm>
        </p:spPr>
        <p:txBody>
          <a:bodyPr>
            <a:normAutofit/>
          </a:bodyPr>
          <a:lstStyle/>
          <a:p>
            <a:pPr eaLnBrk="1" hangingPunct="1">
              <a:buFontTx/>
              <a:buNone/>
            </a:pPr>
            <a:r>
              <a:rPr lang="en-US" altLang="en-US" sz="2800" u="sng" dirty="0"/>
              <a:t>Sectors at risk</a:t>
            </a:r>
          </a:p>
          <a:p>
            <a:pPr eaLnBrk="1" hangingPunct="1">
              <a:buFontTx/>
              <a:buNone/>
            </a:pPr>
            <a:r>
              <a:rPr lang="en-US" altLang="en-US" sz="2800" dirty="0"/>
              <a:t>Government, health, defense, hospitality</a:t>
            </a:r>
          </a:p>
          <a:p>
            <a:pPr eaLnBrk="1" hangingPunct="1">
              <a:buFontTx/>
              <a:buNone/>
            </a:pPr>
            <a:r>
              <a:rPr lang="en-US" altLang="en-US" sz="2800" i="1" dirty="0"/>
              <a:t>Why government?</a:t>
            </a:r>
          </a:p>
          <a:p>
            <a:pPr eaLnBrk="1" hangingPunct="1">
              <a:buFontTx/>
              <a:buNone/>
            </a:pPr>
            <a:r>
              <a:rPr lang="en-US" altLang="en-US" sz="2800" dirty="0"/>
              <a:t>Whingers? Poor job clarity? Intense and complex social interaction that creates desire and opportunity? Performance management by other means? Weak managers? </a:t>
            </a:r>
          </a:p>
          <a:p>
            <a:pPr eaLnBrk="1" hangingPunct="1">
              <a:buFontTx/>
              <a:buNone/>
            </a:pPr>
            <a:endParaRPr lang="en-NZ" altLang="en-US" sz="2800" dirty="0"/>
          </a:p>
          <a:p>
            <a:pPr eaLnBrk="1" hangingPunct="1">
              <a:buFontTx/>
              <a:buNone/>
            </a:pPr>
            <a:endParaRPr lang="en-NZ" altLang="en-US" sz="2800" dirty="0"/>
          </a:p>
          <a:p>
            <a:pPr eaLnBrk="1" hangingPunct="1">
              <a:buFontTx/>
              <a:buNone/>
            </a:pPr>
            <a:r>
              <a:rPr lang="en-NZ" altLang="en-US" sz="2800" dirty="0"/>
              <a:t> </a:t>
            </a:r>
          </a:p>
        </p:txBody>
      </p:sp>
    </p:spTree>
    <p:extLst>
      <p:ext uri="{BB962C8B-B14F-4D97-AF65-F5344CB8AC3E}">
        <p14:creationId xmlns:p14="http://schemas.microsoft.com/office/powerpoint/2010/main" val="19716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NZ" altLang="en-US" dirty="0"/>
              <a:t>High bullying/misconduct organisation </a:t>
            </a:r>
            <a:r>
              <a:rPr lang="en-NZ" altLang="en-US" sz="2400" dirty="0"/>
              <a:t>(Agervold, 2009)</a:t>
            </a:r>
          </a:p>
        </p:txBody>
      </p:sp>
      <p:sp>
        <p:nvSpPr>
          <p:cNvPr id="11267" name="Content Placeholder 2"/>
          <p:cNvSpPr>
            <a:spLocks noGrp="1"/>
          </p:cNvSpPr>
          <p:nvPr>
            <p:ph sz="quarter" idx="1"/>
          </p:nvPr>
        </p:nvSpPr>
        <p:spPr>
          <a:xfrm>
            <a:off x="228600" y="1524000"/>
            <a:ext cx="8447088" cy="4724400"/>
          </a:xfrm>
        </p:spPr>
        <p:txBody>
          <a:bodyPr>
            <a:normAutofit/>
          </a:bodyPr>
          <a:lstStyle/>
          <a:p>
            <a:r>
              <a:rPr lang="en-NZ" altLang="en-US" sz="2800" dirty="0"/>
              <a:t>Work demands</a:t>
            </a:r>
          </a:p>
          <a:p>
            <a:r>
              <a:rPr lang="en-NZ" altLang="en-US" sz="2800" dirty="0"/>
              <a:t>Time pressure of work</a:t>
            </a:r>
          </a:p>
          <a:p>
            <a:r>
              <a:rPr lang="en-NZ" altLang="en-US" sz="2800" dirty="0"/>
              <a:t>Autocratic or laissez faire management style</a:t>
            </a:r>
          </a:p>
          <a:p>
            <a:r>
              <a:rPr lang="en-NZ" altLang="en-US" sz="2800" dirty="0"/>
              <a:t>Un-clarity of duties</a:t>
            </a:r>
          </a:p>
          <a:p>
            <a:r>
              <a:rPr lang="en-NZ" altLang="en-US" sz="2800" dirty="0"/>
              <a:t>Social climate (cliques, conflicts amongst peers)</a:t>
            </a:r>
          </a:p>
          <a:p>
            <a:r>
              <a:rPr lang="en-NZ" altLang="en-US" sz="2800" dirty="0"/>
              <a:t>Total organisations – compliance &amp; discipline</a:t>
            </a:r>
          </a:p>
          <a:p>
            <a:r>
              <a:rPr lang="en-NZ" altLang="en-US" sz="2800" dirty="0"/>
              <a:t>Informality – too people oriented, tolerant</a:t>
            </a:r>
          </a:p>
          <a:p>
            <a:r>
              <a:rPr lang="en-NZ" altLang="en-US" sz="2800" dirty="0"/>
              <a:t>Competition and rewards – making omelettes  </a:t>
            </a:r>
          </a:p>
        </p:txBody>
      </p:sp>
    </p:spTree>
    <p:extLst>
      <p:ext uri="{BB962C8B-B14F-4D97-AF65-F5344CB8AC3E}">
        <p14:creationId xmlns:p14="http://schemas.microsoft.com/office/powerpoint/2010/main" val="260646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7"/>
            <a:ext cx="8435975" cy="982663"/>
          </a:xfrm>
        </p:spPr>
        <p:txBody>
          <a:bodyPr>
            <a:normAutofit fontScale="90000"/>
          </a:bodyPr>
          <a:lstStyle/>
          <a:p>
            <a:pPr algn="l"/>
            <a:r>
              <a:rPr lang="en-NZ" altLang="en-US" sz="2800" dirty="0"/>
              <a:t>Organisations split between high and low bullying </a:t>
            </a:r>
            <a:r>
              <a:rPr lang="en-NZ" altLang="en-US" sz="1400" dirty="0"/>
              <a:t>(Plimmer et al., 2013)</a:t>
            </a:r>
            <a:r>
              <a:rPr lang="en-NZ" altLang="en-US" sz="3200" dirty="0"/>
              <a:t/>
            </a:r>
            <a:br>
              <a:rPr lang="en-NZ" altLang="en-US" sz="3200" dirty="0"/>
            </a:br>
            <a:r>
              <a:rPr lang="en-NZ" altLang="en-US" sz="2800" i="1" dirty="0"/>
              <a:t>High bullying organisations were rated worse at….. </a:t>
            </a:r>
          </a:p>
        </p:txBody>
      </p:sp>
      <p:sp>
        <p:nvSpPr>
          <p:cNvPr id="12292" name="Content Placeholder 2"/>
          <p:cNvSpPr>
            <a:spLocks noGrp="1"/>
          </p:cNvSpPr>
          <p:nvPr>
            <p:ph sz="quarter" idx="2"/>
          </p:nvPr>
        </p:nvSpPr>
        <p:spPr>
          <a:xfrm>
            <a:off x="412724" y="2002633"/>
            <a:ext cx="4040188" cy="4040757"/>
          </a:xfrm>
        </p:spPr>
        <p:txBody>
          <a:bodyPr/>
          <a:lstStyle/>
          <a:p>
            <a:r>
              <a:rPr lang="en-NZ" altLang="en-US" dirty="0"/>
              <a:t>Organisational processes</a:t>
            </a:r>
          </a:p>
          <a:p>
            <a:r>
              <a:rPr lang="en-NZ" altLang="en-US" dirty="0"/>
              <a:t>Cross - unit co-operation</a:t>
            </a:r>
          </a:p>
          <a:p>
            <a:r>
              <a:rPr lang="en-NZ" altLang="en-US" dirty="0"/>
              <a:t>Managem’t responsvn’s</a:t>
            </a:r>
          </a:p>
          <a:p>
            <a:r>
              <a:rPr lang="en-NZ" altLang="en-US" dirty="0"/>
              <a:t>Social climate (trust and support)</a:t>
            </a:r>
          </a:p>
          <a:p>
            <a:r>
              <a:rPr lang="en-NZ" altLang="en-US" dirty="0"/>
              <a:t>Autonomy</a:t>
            </a:r>
          </a:p>
          <a:p>
            <a:r>
              <a:rPr lang="en-NZ" altLang="en-US" dirty="0"/>
              <a:t>Rewards</a:t>
            </a:r>
          </a:p>
          <a:p>
            <a:r>
              <a:rPr lang="en-NZ" altLang="en-US" dirty="0"/>
              <a:t>Knowledge</a:t>
            </a:r>
          </a:p>
          <a:p>
            <a:r>
              <a:rPr lang="en-NZ" altLang="en-US" dirty="0"/>
              <a:t>Job goal specificity</a:t>
            </a:r>
          </a:p>
        </p:txBody>
      </p:sp>
      <p:sp>
        <p:nvSpPr>
          <p:cNvPr id="12294" name="Content Placeholder 5"/>
          <p:cNvSpPr>
            <a:spLocks noGrp="1"/>
          </p:cNvSpPr>
          <p:nvPr>
            <p:ph sz="quarter" idx="4"/>
          </p:nvPr>
        </p:nvSpPr>
        <p:spPr>
          <a:xfrm>
            <a:off x="4645025" y="2174875"/>
            <a:ext cx="4041775" cy="4494484"/>
          </a:xfrm>
        </p:spPr>
        <p:txBody>
          <a:bodyPr/>
          <a:lstStyle/>
          <a:p>
            <a:endParaRPr lang="en-NZ" altLang="en-US" b="1" dirty="0"/>
          </a:p>
          <a:p>
            <a:r>
              <a:rPr lang="en-NZ" altLang="en-US" dirty="0"/>
              <a:t>Less cross unit co-operation</a:t>
            </a:r>
          </a:p>
          <a:p>
            <a:r>
              <a:rPr lang="en-NZ" altLang="en-US" dirty="0"/>
              <a:t>Less Managem’t responsiveness</a:t>
            </a:r>
          </a:p>
          <a:p>
            <a:r>
              <a:rPr lang="en-NZ" altLang="en-US" dirty="0"/>
              <a:t>Worse social climate</a:t>
            </a:r>
          </a:p>
          <a:p>
            <a:r>
              <a:rPr lang="en-NZ" altLang="en-US" dirty="0"/>
              <a:t>Higher commitment!</a:t>
            </a:r>
          </a:p>
          <a:p>
            <a:endParaRPr lang="en-NZ" altLang="en-US" dirty="0"/>
          </a:p>
        </p:txBody>
      </p:sp>
      <p:sp>
        <p:nvSpPr>
          <p:cNvPr id="12291" name="Text Placeholder 3"/>
          <p:cNvSpPr>
            <a:spLocks noGrp="1"/>
          </p:cNvSpPr>
          <p:nvPr>
            <p:ph type="body" sz="quarter" idx="1"/>
          </p:nvPr>
        </p:nvSpPr>
        <p:spPr>
          <a:xfrm>
            <a:off x="457200" y="1269927"/>
            <a:ext cx="3610744" cy="720079"/>
          </a:xfrm>
        </p:spPr>
        <p:txBody>
          <a:bodyPr>
            <a:normAutofit lnSpcReduction="10000"/>
          </a:bodyPr>
          <a:lstStyle/>
          <a:p>
            <a:r>
              <a:rPr lang="en-NZ" altLang="en-US" dirty="0"/>
              <a:t>All included</a:t>
            </a:r>
          </a:p>
        </p:txBody>
      </p:sp>
      <p:sp>
        <p:nvSpPr>
          <p:cNvPr id="12293" name="Text Placeholder 4"/>
          <p:cNvSpPr>
            <a:spLocks noGrp="1"/>
          </p:cNvSpPr>
          <p:nvPr>
            <p:ph type="body" sz="quarter" idx="3"/>
          </p:nvPr>
        </p:nvSpPr>
        <p:spPr>
          <a:xfrm>
            <a:off x="4691090" y="1362871"/>
            <a:ext cx="4041775" cy="639762"/>
          </a:xfrm>
        </p:spPr>
        <p:txBody>
          <a:bodyPr>
            <a:normAutofit lnSpcReduction="10000"/>
          </a:bodyPr>
          <a:lstStyle/>
          <a:p>
            <a:r>
              <a:rPr lang="en-NZ" altLang="en-US" sz="1800" dirty="0"/>
              <a:t>Non-bullied respondents agreed about the following</a:t>
            </a:r>
          </a:p>
        </p:txBody>
      </p:sp>
    </p:spTree>
    <p:extLst>
      <p:ext uri="{BB962C8B-B14F-4D97-AF65-F5344CB8AC3E}">
        <p14:creationId xmlns:p14="http://schemas.microsoft.com/office/powerpoint/2010/main" val="139719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77848-747A-4FC0-A07B-EF9E3C0B7489}"/>
              </a:ext>
            </a:extLst>
          </p:cNvPr>
          <p:cNvSpPr>
            <a:spLocks noGrp="1"/>
          </p:cNvSpPr>
          <p:nvPr>
            <p:ph type="title"/>
          </p:nvPr>
        </p:nvSpPr>
        <p:spPr>
          <a:xfrm>
            <a:off x="405215" y="294005"/>
            <a:ext cx="8389620" cy="562074"/>
          </a:xfrm>
        </p:spPr>
        <p:txBody>
          <a:bodyPr>
            <a:normAutofit fontScale="90000"/>
          </a:bodyPr>
          <a:lstStyle/>
          <a:p>
            <a:r>
              <a:rPr lang="en-NZ" b="1" dirty="0"/>
              <a:t>What to do about it? </a:t>
            </a:r>
            <a:br>
              <a:rPr lang="en-NZ" b="1" dirty="0"/>
            </a:br>
            <a:r>
              <a:rPr lang="en-NZ" sz="3100" b="1" dirty="0"/>
              <a:t>Primary: Prevention</a:t>
            </a:r>
            <a:endParaRPr lang="en-NZ" b="1" dirty="0"/>
          </a:p>
        </p:txBody>
      </p:sp>
      <p:sp>
        <p:nvSpPr>
          <p:cNvPr id="3" name="Content Placeholder 2">
            <a:extLst>
              <a:ext uri="{FF2B5EF4-FFF2-40B4-BE49-F238E27FC236}">
                <a16:creationId xmlns:a16="http://schemas.microsoft.com/office/drawing/2014/main" xmlns="" id="{75A7CB99-7ACE-4467-96E9-377F1BFDEFD2}"/>
              </a:ext>
            </a:extLst>
          </p:cNvPr>
          <p:cNvSpPr>
            <a:spLocks noGrp="1"/>
          </p:cNvSpPr>
          <p:nvPr>
            <p:ph idx="1"/>
          </p:nvPr>
        </p:nvSpPr>
        <p:spPr>
          <a:xfrm>
            <a:off x="171596" y="1703069"/>
            <a:ext cx="4222834" cy="4105547"/>
          </a:xfrm>
        </p:spPr>
        <p:txBody>
          <a:bodyPr>
            <a:noAutofit/>
          </a:bodyPr>
          <a:lstStyle/>
          <a:p>
            <a:r>
              <a:rPr lang="en-NZ" sz="2000" dirty="0"/>
              <a:t>Development and implementation of an organisational anti-bullying policy</a:t>
            </a:r>
          </a:p>
          <a:p>
            <a:r>
              <a:rPr lang="en-NZ" sz="2000" dirty="0"/>
              <a:t>Staff and management training in a range of areas including bullying recognition and reporting, conflict management and interpersonal communication </a:t>
            </a:r>
          </a:p>
          <a:p>
            <a:r>
              <a:rPr lang="en-NZ" sz="2000" dirty="0"/>
              <a:t>The identification of bullying antecedents</a:t>
            </a:r>
          </a:p>
          <a:p>
            <a:r>
              <a:rPr lang="en-NZ" sz="2000" dirty="0"/>
              <a:t>Use of selection policies to screen-out applicants with undesirable traits (use with caution!)</a:t>
            </a:r>
          </a:p>
        </p:txBody>
      </p:sp>
      <p:sp>
        <p:nvSpPr>
          <p:cNvPr id="5" name="Content Placeholder 2">
            <a:extLst>
              <a:ext uri="{FF2B5EF4-FFF2-40B4-BE49-F238E27FC236}">
                <a16:creationId xmlns:a16="http://schemas.microsoft.com/office/drawing/2014/main" xmlns="" id="{104F17C9-2D62-49BF-B0AC-BC18E51B5E18}"/>
              </a:ext>
            </a:extLst>
          </p:cNvPr>
          <p:cNvSpPr txBox="1">
            <a:spLocks/>
          </p:cNvSpPr>
          <p:nvPr/>
        </p:nvSpPr>
        <p:spPr>
          <a:xfrm>
            <a:off x="4572000" y="1819578"/>
            <a:ext cx="4222835" cy="454461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defTabSz="457200" fontAlgn="auto">
              <a:lnSpc>
                <a:spcPct val="90000"/>
              </a:lnSpc>
              <a:spcBef>
                <a:spcPct val="20000"/>
              </a:spcBef>
              <a:spcAft>
                <a:spcPts val="0"/>
              </a:spcAft>
              <a:buClr>
                <a:srgbClr val="FE8637"/>
              </a:buClr>
              <a:buSzPct val="70000"/>
              <a:buFont typeface="Arial"/>
              <a:buChar char="•"/>
              <a:tabLst/>
              <a:defRPr/>
            </a:pPr>
            <a:r>
              <a:rPr lang="en-NZ" sz="2000" dirty="0"/>
              <a:t>Development of policies generally following best practice</a:t>
            </a:r>
          </a:p>
          <a:p>
            <a:pPr marL="342900" marR="0" lvl="0" indent="-342900" defTabSz="457200" fontAlgn="auto">
              <a:lnSpc>
                <a:spcPct val="90000"/>
              </a:lnSpc>
              <a:spcBef>
                <a:spcPct val="20000"/>
              </a:spcBef>
              <a:spcAft>
                <a:spcPts val="0"/>
              </a:spcAft>
              <a:buClr>
                <a:srgbClr val="FE8637"/>
              </a:buClr>
              <a:buSzPct val="70000"/>
              <a:buFont typeface="Arial"/>
              <a:buChar char="•"/>
              <a:tabLst/>
              <a:defRPr/>
            </a:pPr>
            <a:r>
              <a:rPr lang="en-NZ" sz="2000" dirty="0"/>
              <a:t>Policy content focused on secondary intervention, few specific preventative measures</a:t>
            </a:r>
          </a:p>
          <a:p>
            <a:pPr marL="342900" marR="0" lvl="0" indent="-342900" defTabSz="457200" fontAlgn="auto">
              <a:lnSpc>
                <a:spcPct val="90000"/>
              </a:lnSpc>
              <a:spcBef>
                <a:spcPct val="20000"/>
              </a:spcBef>
              <a:spcAft>
                <a:spcPts val="0"/>
              </a:spcAft>
              <a:buClr>
                <a:srgbClr val="FE8637"/>
              </a:buClr>
              <a:buSzPct val="70000"/>
              <a:buFont typeface="Arial"/>
              <a:buChar char="•"/>
              <a:tabLst/>
              <a:defRPr/>
            </a:pPr>
            <a:r>
              <a:rPr lang="en-NZ" sz="2000" dirty="0"/>
              <a:t>Anything else?</a:t>
            </a:r>
          </a:p>
        </p:txBody>
      </p:sp>
      <p:sp>
        <p:nvSpPr>
          <p:cNvPr id="6" name="Text Placeholder 4">
            <a:extLst>
              <a:ext uri="{FF2B5EF4-FFF2-40B4-BE49-F238E27FC236}">
                <a16:creationId xmlns:a16="http://schemas.microsoft.com/office/drawing/2014/main" xmlns="" id="{69C7CD49-DFF7-4A08-8ABB-1D8C2C6479B0}"/>
              </a:ext>
            </a:extLst>
          </p:cNvPr>
          <p:cNvSpPr txBox="1">
            <a:spLocks/>
          </p:cNvSpPr>
          <p:nvPr/>
        </p:nvSpPr>
        <p:spPr>
          <a:xfrm>
            <a:off x="593459" y="1165826"/>
            <a:ext cx="3030141" cy="479822"/>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100" b="1" i="0" u="none" strike="noStrike" kern="1200" cap="none" spc="0" normalizeH="0" baseline="0" noProof="0" dirty="0">
                <a:ln>
                  <a:noFill/>
                </a:ln>
                <a:solidFill>
                  <a:prstClr val="black"/>
                </a:solidFill>
                <a:effectLst/>
                <a:uLnTx/>
                <a:uFillTx/>
                <a:latin typeface="Arial"/>
                <a:ea typeface="+mn-ea"/>
                <a:cs typeface="+mn-cs"/>
              </a:rPr>
              <a:t>What the literature says</a:t>
            </a:r>
          </a:p>
        </p:txBody>
      </p:sp>
      <p:sp>
        <p:nvSpPr>
          <p:cNvPr id="7" name="Text Placeholder 6">
            <a:extLst>
              <a:ext uri="{FF2B5EF4-FFF2-40B4-BE49-F238E27FC236}">
                <a16:creationId xmlns:a16="http://schemas.microsoft.com/office/drawing/2014/main" xmlns="" id="{9F866E92-485E-4F06-A3B5-AA9220C05054}"/>
              </a:ext>
            </a:extLst>
          </p:cNvPr>
          <p:cNvSpPr txBox="1">
            <a:spLocks/>
          </p:cNvSpPr>
          <p:nvPr/>
        </p:nvSpPr>
        <p:spPr>
          <a:xfrm>
            <a:off x="4944616" y="1165826"/>
            <a:ext cx="3850219" cy="379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100" b="1" i="0" u="none" strike="noStrike" kern="1200" cap="none" spc="0" normalizeH="0" baseline="0" noProof="0" dirty="0">
                <a:ln>
                  <a:noFill/>
                </a:ln>
                <a:solidFill>
                  <a:prstClr val="black"/>
                </a:solidFill>
                <a:effectLst/>
                <a:uLnTx/>
                <a:uFillTx/>
                <a:latin typeface="Arial"/>
                <a:ea typeface="+mn-ea"/>
                <a:cs typeface="+mn-cs"/>
              </a:rPr>
              <a:t>What happens </a:t>
            </a:r>
            <a:r>
              <a:rPr kumimoji="0" lang="en-NZ" sz="1800" b="1" i="0" u="none" strike="noStrike" kern="1200" cap="none" spc="0" normalizeH="0" baseline="0" noProof="0" dirty="0">
                <a:ln>
                  <a:noFill/>
                </a:ln>
                <a:solidFill>
                  <a:prstClr val="black"/>
                </a:solidFill>
                <a:effectLst/>
                <a:uLnTx/>
                <a:uFillTx/>
                <a:latin typeface="Arial"/>
                <a:ea typeface="+mn-ea"/>
                <a:cs typeface="+mn-cs"/>
              </a:rPr>
              <a:t>(Crimp, 2017)</a:t>
            </a:r>
            <a:endParaRPr kumimoji="0" lang="en-NZ" sz="2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4066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77848-747A-4FC0-A07B-EF9E3C0B7489}"/>
              </a:ext>
            </a:extLst>
          </p:cNvPr>
          <p:cNvSpPr>
            <a:spLocks noGrp="1"/>
          </p:cNvSpPr>
          <p:nvPr>
            <p:ph type="title"/>
          </p:nvPr>
        </p:nvSpPr>
        <p:spPr/>
        <p:txBody>
          <a:bodyPr>
            <a:normAutofit/>
          </a:bodyPr>
          <a:lstStyle/>
          <a:p>
            <a:r>
              <a:rPr lang="en-NZ" sz="2800" b="1" dirty="0"/>
              <a:t>Secondary: Management</a:t>
            </a:r>
          </a:p>
        </p:txBody>
      </p:sp>
      <p:sp>
        <p:nvSpPr>
          <p:cNvPr id="3" name="Content Placeholder 2">
            <a:extLst>
              <a:ext uri="{FF2B5EF4-FFF2-40B4-BE49-F238E27FC236}">
                <a16:creationId xmlns:a16="http://schemas.microsoft.com/office/drawing/2014/main" xmlns="" id="{75A7CB99-7ACE-4467-96E9-377F1BFDEFD2}"/>
              </a:ext>
            </a:extLst>
          </p:cNvPr>
          <p:cNvSpPr>
            <a:spLocks noGrp="1"/>
          </p:cNvSpPr>
          <p:nvPr>
            <p:ph idx="1"/>
          </p:nvPr>
        </p:nvSpPr>
        <p:spPr>
          <a:xfrm>
            <a:off x="543319" y="2389682"/>
            <a:ext cx="3513482" cy="3991646"/>
          </a:xfrm>
        </p:spPr>
        <p:txBody>
          <a:bodyPr>
            <a:noAutofit/>
          </a:bodyPr>
          <a:lstStyle/>
          <a:p>
            <a:r>
              <a:rPr lang="en-NZ" sz="2000" dirty="0"/>
              <a:t>Development of formal complaint investigation process</a:t>
            </a:r>
          </a:p>
          <a:p>
            <a:r>
              <a:rPr lang="en-NZ" sz="2000" dirty="0"/>
              <a:t>Mediation for complaint resolution</a:t>
            </a:r>
          </a:p>
          <a:p>
            <a:r>
              <a:rPr lang="en-NZ" sz="2000" dirty="0"/>
              <a:t>Provision of social support services</a:t>
            </a:r>
          </a:p>
          <a:p>
            <a:r>
              <a:rPr lang="en-NZ" sz="2000" dirty="0"/>
              <a:t>Managerial training in conflict management and complaint investigation</a:t>
            </a:r>
          </a:p>
          <a:p>
            <a:endParaRPr lang="en-NZ" sz="1500" dirty="0"/>
          </a:p>
        </p:txBody>
      </p:sp>
      <p:sp>
        <p:nvSpPr>
          <p:cNvPr id="5" name="Content Placeholder 2">
            <a:extLst>
              <a:ext uri="{FF2B5EF4-FFF2-40B4-BE49-F238E27FC236}">
                <a16:creationId xmlns:a16="http://schemas.microsoft.com/office/drawing/2014/main" xmlns="" id="{104F17C9-2D62-49BF-B0AC-BC18E51B5E18}"/>
              </a:ext>
            </a:extLst>
          </p:cNvPr>
          <p:cNvSpPr txBox="1">
            <a:spLocks/>
          </p:cNvSpPr>
          <p:nvPr/>
        </p:nvSpPr>
        <p:spPr>
          <a:xfrm>
            <a:off x="4453621" y="2387188"/>
            <a:ext cx="3040380" cy="399413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defTabSz="457200" fontAlgn="auto">
              <a:lnSpc>
                <a:spcPct val="90000"/>
              </a:lnSpc>
              <a:spcBef>
                <a:spcPct val="20000"/>
              </a:spcBef>
              <a:spcAft>
                <a:spcPts val="0"/>
              </a:spcAft>
              <a:buClrTx/>
              <a:buSzTx/>
              <a:buFont typeface="Arial"/>
              <a:buChar char="•"/>
              <a:tabLst/>
              <a:defRPr/>
            </a:pPr>
            <a:r>
              <a:rPr lang="en-NZ" sz="2000" dirty="0"/>
              <a:t>Formal investigation processes generally sound</a:t>
            </a:r>
          </a:p>
          <a:p>
            <a:pPr marL="342900" marR="0" lvl="0" indent="-342900" defTabSz="457200" fontAlgn="auto">
              <a:lnSpc>
                <a:spcPct val="90000"/>
              </a:lnSpc>
              <a:spcBef>
                <a:spcPct val="20000"/>
              </a:spcBef>
              <a:spcAft>
                <a:spcPts val="0"/>
              </a:spcAft>
              <a:buClrTx/>
              <a:buSzTx/>
              <a:buFont typeface="Arial"/>
              <a:buChar char="•"/>
              <a:tabLst/>
              <a:defRPr/>
            </a:pPr>
            <a:r>
              <a:rPr lang="en-NZ" sz="2000" dirty="0"/>
              <a:t>Media</a:t>
            </a:r>
          </a:p>
        </p:txBody>
      </p:sp>
      <p:sp>
        <p:nvSpPr>
          <p:cNvPr id="6" name="Text Placeholder 4">
            <a:extLst>
              <a:ext uri="{FF2B5EF4-FFF2-40B4-BE49-F238E27FC236}">
                <a16:creationId xmlns:a16="http://schemas.microsoft.com/office/drawing/2014/main" xmlns="" id="{69C7CD49-DFF7-4A08-8ABB-1D8C2C6479B0}"/>
              </a:ext>
            </a:extLst>
          </p:cNvPr>
          <p:cNvSpPr txBox="1">
            <a:spLocks/>
          </p:cNvSpPr>
          <p:nvPr/>
        </p:nvSpPr>
        <p:spPr>
          <a:xfrm>
            <a:off x="629840" y="1907368"/>
            <a:ext cx="3030141" cy="47982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100" b="0" i="0" u="none" strike="noStrike" kern="1200" cap="none" spc="0" normalizeH="0" baseline="0" noProof="0" dirty="0">
                <a:ln>
                  <a:noFill/>
                </a:ln>
                <a:solidFill>
                  <a:prstClr val="black"/>
                </a:solidFill>
                <a:effectLst/>
                <a:uLnTx/>
                <a:uFillTx/>
                <a:latin typeface="Arial"/>
                <a:ea typeface="+mn-ea"/>
                <a:cs typeface="+mn-cs"/>
              </a:rPr>
              <a:t>What the literature says</a:t>
            </a:r>
          </a:p>
        </p:txBody>
      </p:sp>
      <p:sp>
        <p:nvSpPr>
          <p:cNvPr id="7" name="Text Placeholder 6">
            <a:extLst>
              <a:ext uri="{FF2B5EF4-FFF2-40B4-BE49-F238E27FC236}">
                <a16:creationId xmlns:a16="http://schemas.microsoft.com/office/drawing/2014/main" xmlns="" id="{9F866E92-485E-4F06-A3B5-AA9220C05054}"/>
              </a:ext>
            </a:extLst>
          </p:cNvPr>
          <p:cNvSpPr txBox="1">
            <a:spLocks/>
          </p:cNvSpPr>
          <p:nvPr/>
        </p:nvSpPr>
        <p:spPr>
          <a:xfrm>
            <a:off x="4572001" y="1907368"/>
            <a:ext cx="3031331" cy="479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100" b="0" i="0" u="none" strike="noStrike" kern="1200" cap="none" spc="0" normalizeH="0" baseline="0" noProof="0" dirty="0">
                <a:ln>
                  <a:noFill/>
                </a:ln>
                <a:solidFill>
                  <a:prstClr val="black"/>
                </a:solidFill>
                <a:effectLst/>
                <a:uLnTx/>
                <a:uFillTx/>
                <a:latin typeface="Arial"/>
                <a:ea typeface="+mn-ea"/>
                <a:cs typeface="+mn-cs"/>
              </a:rPr>
              <a:t>What happens</a:t>
            </a:r>
          </a:p>
        </p:txBody>
      </p:sp>
    </p:spTree>
    <p:extLst>
      <p:ext uri="{BB962C8B-B14F-4D97-AF65-F5344CB8AC3E}">
        <p14:creationId xmlns:p14="http://schemas.microsoft.com/office/powerpoint/2010/main" val="424500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77848-747A-4FC0-A07B-EF9E3C0B7489}"/>
              </a:ext>
            </a:extLst>
          </p:cNvPr>
          <p:cNvSpPr>
            <a:spLocks noGrp="1"/>
          </p:cNvSpPr>
          <p:nvPr>
            <p:ph type="title"/>
          </p:nvPr>
        </p:nvSpPr>
        <p:spPr/>
        <p:txBody>
          <a:bodyPr>
            <a:normAutofit/>
          </a:bodyPr>
          <a:lstStyle/>
          <a:p>
            <a:r>
              <a:rPr lang="en-NZ" sz="2800" b="1" dirty="0"/>
              <a:t>Tertiary: Ongoing management</a:t>
            </a:r>
          </a:p>
        </p:txBody>
      </p:sp>
      <p:sp>
        <p:nvSpPr>
          <p:cNvPr id="3" name="Content Placeholder 2">
            <a:extLst>
              <a:ext uri="{FF2B5EF4-FFF2-40B4-BE49-F238E27FC236}">
                <a16:creationId xmlns:a16="http://schemas.microsoft.com/office/drawing/2014/main" xmlns="" id="{75A7CB99-7ACE-4467-96E9-377F1BFDEFD2}"/>
              </a:ext>
            </a:extLst>
          </p:cNvPr>
          <p:cNvSpPr>
            <a:spLocks noGrp="1"/>
          </p:cNvSpPr>
          <p:nvPr>
            <p:ph idx="1"/>
          </p:nvPr>
        </p:nvSpPr>
        <p:spPr>
          <a:xfrm>
            <a:off x="543319" y="2411661"/>
            <a:ext cx="3513482" cy="2692828"/>
          </a:xfrm>
        </p:spPr>
        <p:txBody>
          <a:bodyPr>
            <a:noAutofit/>
          </a:bodyPr>
          <a:lstStyle/>
          <a:p>
            <a:r>
              <a:rPr lang="en-NZ" sz="2000" dirty="0"/>
              <a:t>Integrated counselling programs</a:t>
            </a:r>
          </a:p>
          <a:p>
            <a:r>
              <a:rPr lang="en-NZ" sz="2000" dirty="0"/>
              <a:t>Inpatient treatment for victims</a:t>
            </a:r>
          </a:p>
          <a:p>
            <a:r>
              <a:rPr lang="en-NZ" sz="2000" dirty="0"/>
              <a:t>Physiotherapy and physical exercise</a:t>
            </a:r>
          </a:p>
          <a:p>
            <a:r>
              <a:rPr lang="en-NZ" sz="2000" dirty="0"/>
              <a:t>Monetary and non-monetary forms of redress</a:t>
            </a:r>
          </a:p>
          <a:p>
            <a:r>
              <a:rPr lang="en-NZ" sz="2000" dirty="0"/>
              <a:t>Group recovery programs</a:t>
            </a:r>
          </a:p>
          <a:p>
            <a:endParaRPr lang="en-NZ" sz="1500" dirty="0"/>
          </a:p>
        </p:txBody>
      </p:sp>
      <p:sp>
        <p:nvSpPr>
          <p:cNvPr id="5" name="Content Placeholder 2">
            <a:extLst>
              <a:ext uri="{FF2B5EF4-FFF2-40B4-BE49-F238E27FC236}">
                <a16:creationId xmlns:a16="http://schemas.microsoft.com/office/drawing/2014/main" xmlns="" id="{104F17C9-2D62-49BF-B0AC-BC18E51B5E18}"/>
              </a:ext>
            </a:extLst>
          </p:cNvPr>
          <p:cNvSpPr txBox="1">
            <a:spLocks/>
          </p:cNvSpPr>
          <p:nvPr/>
        </p:nvSpPr>
        <p:spPr>
          <a:xfrm>
            <a:off x="4453621" y="2387189"/>
            <a:ext cx="3040380" cy="246474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prstClr val="black"/>
                </a:solidFill>
                <a:effectLst/>
                <a:uLnTx/>
                <a:uFillTx/>
                <a:latin typeface="Arial"/>
                <a:ea typeface="+mn-ea"/>
                <a:cs typeface="+mn-cs"/>
              </a:rPr>
              <a:t>EAP?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prstClr val="black"/>
                </a:solidFill>
                <a:effectLst/>
                <a:uLnTx/>
                <a:uFillTx/>
                <a:latin typeface="Arial"/>
                <a:ea typeface="+mn-ea"/>
                <a:cs typeface="+mn-cs"/>
              </a:rPr>
              <a:t>MBIE mediation used for restoration of relationships?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NZ" sz="2000" b="0" i="0" u="none" strike="noStrike" kern="1200" cap="none" spc="0" normalizeH="0" baseline="0" noProof="0" dirty="0">
                <a:ln>
                  <a:noFill/>
                </a:ln>
                <a:solidFill>
                  <a:prstClr val="black"/>
                </a:solidFill>
                <a:effectLst/>
                <a:uLnTx/>
                <a:uFillTx/>
                <a:latin typeface="Arial"/>
                <a:ea typeface="+mn-ea"/>
                <a:cs typeface="+mn-cs"/>
              </a:rPr>
              <a:t>……..</a:t>
            </a:r>
          </a:p>
        </p:txBody>
      </p:sp>
      <p:sp>
        <p:nvSpPr>
          <p:cNvPr id="6" name="Text Placeholder 4">
            <a:extLst>
              <a:ext uri="{FF2B5EF4-FFF2-40B4-BE49-F238E27FC236}">
                <a16:creationId xmlns:a16="http://schemas.microsoft.com/office/drawing/2014/main" xmlns="" id="{69C7CD49-DFF7-4A08-8ABB-1D8C2C6479B0}"/>
              </a:ext>
            </a:extLst>
          </p:cNvPr>
          <p:cNvSpPr txBox="1">
            <a:spLocks/>
          </p:cNvSpPr>
          <p:nvPr/>
        </p:nvSpPr>
        <p:spPr>
          <a:xfrm>
            <a:off x="629840" y="1907368"/>
            <a:ext cx="3030141" cy="47982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100" b="0" i="0" u="none" strike="noStrike" kern="1200" cap="none" spc="0" normalizeH="0" baseline="0" noProof="0" dirty="0">
                <a:ln>
                  <a:noFill/>
                </a:ln>
                <a:solidFill>
                  <a:prstClr val="black"/>
                </a:solidFill>
                <a:effectLst/>
                <a:uLnTx/>
                <a:uFillTx/>
                <a:latin typeface="Arial"/>
                <a:ea typeface="+mn-ea"/>
                <a:cs typeface="+mn-cs"/>
              </a:rPr>
              <a:t>What the literature says</a:t>
            </a:r>
          </a:p>
        </p:txBody>
      </p:sp>
      <p:sp>
        <p:nvSpPr>
          <p:cNvPr id="7" name="Text Placeholder 6">
            <a:extLst>
              <a:ext uri="{FF2B5EF4-FFF2-40B4-BE49-F238E27FC236}">
                <a16:creationId xmlns:a16="http://schemas.microsoft.com/office/drawing/2014/main" xmlns="" id="{9F866E92-485E-4F06-A3B5-AA9220C05054}"/>
              </a:ext>
            </a:extLst>
          </p:cNvPr>
          <p:cNvSpPr txBox="1">
            <a:spLocks/>
          </p:cNvSpPr>
          <p:nvPr/>
        </p:nvSpPr>
        <p:spPr>
          <a:xfrm>
            <a:off x="4572001" y="1907368"/>
            <a:ext cx="3031331" cy="479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2100" b="0" i="0" u="none" strike="noStrike" kern="1200" cap="none" spc="0" normalizeH="0" baseline="0" noProof="0" dirty="0">
                <a:ln>
                  <a:noFill/>
                </a:ln>
                <a:solidFill>
                  <a:prstClr val="black"/>
                </a:solidFill>
                <a:effectLst/>
                <a:uLnTx/>
                <a:uFillTx/>
                <a:latin typeface="Arial"/>
                <a:ea typeface="+mn-ea"/>
                <a:cs typeface="+mn-cs"/>
              </a:rPr>
              <a:t>What happens</a:t>
            </a:r>
          </a:p>
        </p:txBody>
      </p:sp>
    </p:spTree>
    <p:extLst>
      <p:ext uri="{BB962C8B-B14F-4D97-AF65-F5344CB8AC3E}">
        <p14:creationId xmlns:p14="http://schemas.microsoft.com/office/powerpoint/2010/main" val="198899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44450"/>
            <a:ext cx="8280400" cy="648246"/>
          </a:xfrm>
        </p:spPr>
        <p:txBody>
          <a:bodyPr>
            <a:normAutofit fontScale="90000"/>
          </a:bodyPr>
          <a:lstStyle/>
          <a:p>
            <a:pPr eaLnBrk="1" hangingPunct="1"/>
            <a:r>
              <a:rPr lang="en-NZ" altLang="en-US" dirty="0"/>
              <a:t>Other ideas - How to prevent it?</a:t>
            </a:r>
            <a:endParaRPr lang="en-GB" altLang="en-US" dirty="0"/>
          </a:p>
        </p:txBody>
      </p:sp>
      <p:sp>
        <p:nvSpPr>
          <p:cNvPr id="16387" name="Rectangle 3"/>
          <p:cNvSpPr>
            <a:spLocks noGrp="1" noChangeArrowheads="1"/>
          </p:cNvSpPr>
          <p:nvPr>
            <p:ph sz="quarter" idx="1"/>
          </p:nvPr>
        </p:nvSpPr>
        <p:spPr>
          <a:xfrm>
            <a:off x="468313" y="692696"/>
            <a:ext cx="8280400" cy="5555704"/>
          </a:xfrm>
        </p:spPr>
        <p:txBody>
          <a:bodyPr>
            <a:normAutofit/>
          </a:bodyPr>
          <a:lstStyle/>
          <a:p>
            <a:pPr eaLnBrk="1" hangingPunct="1">
              <a:buFontTx/>
              <a:buNone/>
            </a:pPr>
            <a:r>
              <a:rPr lang="en-US" altLang="en-US" sz="2800" dirty="0"/>
              <a:t> </a:t>
            </a:r>
            <a:r>
              <a:rPr lang="en-GB" altLang="en-US" sz="2800" u="sng" dirty="0"/>
              <a:t>Policies</a:t>
            </a:r>
            <a:r>
              <a:rPr lang="en-GB" altLang="en-US" sz="2800" dirty="0"/>
              <a:t> – as statement of intent AND to guide stakeholders thru informal &amp; formal processes</a:t>
            </a:r>
          </a:p>
          <a:p>
            <a:pPr eaLnBrk="1" hangingPunct="1"/>
            <a:r>
              <a:rPr lang="en-GB" altLang="en-US" sz="2800" dirty="0"/>
              <a:t>Broad or updateable definitions -advised</a:t>
            </a:r>
          </a:p>
          <a:p>
            <a:pPr eaLnBrk="1" hangingPunct="1"/>
            <a:r>
              <a:rPr lang="en-GB" altLang="en-US" sz="2800" dirty="0"/>
              <a:t>Organisation owned – health and safety </a:t>
            </a:r>
          </a:p>
          <a:p>
            <a:pPr eaLnBrk="1" hangingPunct="1"/>
            <a:r>
              <a:rPr lang="en-GB" altLang="en-US" sz="2800" dirty="0"/>
              <a:t>Bring “variability” issue into open </a:t>
            </a:r>
          </a:p>
          <a:p>
            <a:pPr eaLnBrk="1" hangingPunct="1"/>
            <a:r>
              <a:rPr lang="en-GB" altLang="en-US" sz="2800" dirty="0"/>
              <a:t>Focus on bystander action and prevention</a:t>
            </a:r>
          </a:p>
          <a:p>
            <a:pPr eaLnBrk="1" hangingPunct="1"/>
            <a:r>
              <a:rPr lang="en-GB" altLang="en-US" sz="2800" dirty="0"/>
              <a:t>High involvement in design - “our problem”</a:t>
            </a:r>
          </a:p>
          <a:p>
            <a:pPr eaLnBrk="1" hangingPunct="1"/>
            <a:r>
              <a:rPr lang="en-GB" altLang="en-US" sz="2800" dirty="0"/>
              <a:t>Leadership team support</a:t>
            </a:r>
          </a:p>
          <a:p>
            <a:pPr eaLnBrk="1" hangingPunct="1"/>
            <a:r>
              <a:rPr lang="en-GB" altLang="en-US" sz="2800" dirty="0"/>
              <a:t>Implementation, communicating, embedding, protocols on confidentiality </a:t>
            </a:r>
          </a:p>
        </p:txBody>
      </p:sp>
    </p:spTree>
    <p:extLst>
      <p:ext uri="{BB962C8B-B14F-4D97-AF65-F5344CB8AC3E}">
        <p14:creationId xmlns:p14="http://schemas.microsoft.com/office/powerpoint/2010/main" val="38283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1B647-F9E5-4268-B4AD-4B56CA211E46}"/>
              </a:ext>
            </a:extLst>
          </p:cNvPr>
          <p:cNvSpPr>
            <a:spLocks noGrp="1"/>
          </p:cNvSpPr>
          <p:nvPr>
            <p:ph type="title"/>
          </p:nvPr>
        </p:nvSpPr>
        <p:spPr>
          <a:xfrm>
            <a:off x="457200" y="160337"/>
            <a:ext cx="8229600" cy="1143000"/>
          </a:xfrm>
        </p:spPr>
        <p:txBody>
          <a:bodyPr/>
          <a:lstStyle/>
          <a:p>
            <a:r>
              <a:rPr lang="en-NZ" dirty="0"/>
              <a:t>References</a:t>
            </a:r>
          </a:p>
        </p:txBody>
      </p:sp>
      <p:sp>
        <p:nvSpPr>
          <p:cNvPr id="3" name="Content Placeholder 2">
            <a:extLst>
              <a:ext uri="{FF2B5EF4-FFF2-40B4-BE49-F238E27FC236}">
                <a16:creationId xmlns:a16="http://schemas.microsoft.com/office/drawing/2014/main" xmlns="" id="{4F500FC4-6769-484A-9F29-24602360E352}"/>
              </a:ext>
            </a:extLst>
          </p:cNvPr>
          <p:cNvSpPr>
            <a:spLocks noGrp="1"/>
          </p:cNvSpPr>
          <p:nvPr>
            <p:ph idx="1"/>
          </p:nvPr>
        </p:nvSpPr>
        <p:spPr>
          <a:xfrm>
            <a:off x="457200" y="1097280"/>
            <a:ext cx="8229600" cy="5028883"/>
          </a:xfrm>
        </p:spPr>
        <p:txBody>
          <a:bodyPr>
            <a:normAutofit fontScale="40000" lnSpcReduction="20000"/>
          </a:bodyPr>
          <a:lstStyle/>
          <a:p>
            <a:pPr marL="0" indent="0">
              <a:buNone/>
            </a:pPr>
            <a:r>
              <a:rPr lang="en-NZ" dirty="0" err="1"/>
              <a:t>Agervold</a:t>
            </a:r>
            <a:r>
              <a:rPr lang="en-NZ" dirty="0"/>
              <a:t>, M. (2009). The significance of organizational factors for the incidence of bullying. </a:t>
            </a:r>
            <a:r>
              <a:rPr lang="en-NZ" i="1"/>
              <a:t>Scandinavian Journal of Psychology, 50</a:t>
            </a:r>
            <a:r>
              <a:rPr lang="en-NZ"/>
              <a:t>(3), 267-276. </a:t>
            </a:r>
          </a:p>
          <a:p>
            <a:pPr marL="0" indent="0">
              <a:buNone/>
            </a:pPr>
            <a:r>
              <a:rPr lang="en-NZ" dirty="0"/>
              <a:t>Andersson, L. M., &amp; Pearson, C. M. (1999). Tit for tat? The </a:t>
            </a:r>
            <a:r>
              <a:rPr lang="en-NZ" dirty="0" err="1"/>
              <a:t>spiraling</a:t>
            </a:r>
            <a:r>
              <a:rPr lang="en-NZ" dirty="0"/>
              <a:t> effect of incivility in the workplace. </a:t>
            </a:r>
            <a:r>
              <a:rPr lang="en-NZ" i="1" dirty="0"/>
              <a:t>Academy of Management Review</a:t>
            </a:r>
            <a:r>
              <a:rPr lang="en-NZ" dirty="0"/>
              <a:t>, 452-471. </a:t>
            </a:r>
          </a:p>
          <a:p>
            <a:pPr marL="0" indent="0">
              <a:buNone/>
            </a:pPr>
            <a:r>
              <a:rPr lang="en-NZ" dirty="0"/>
              <a:t>Bentley, T., </a:t>
            </a:r>
            <a:r>
              <a:rPr lang="en-NZ" dirty="0" err="1"/>
              <a:t>Catley</a:t>
            </a:r>
            <a:r>
              <a:rPr lang="en-NZ" dirty="0"/>
              <a:t>, B., Cooper-Thomas, H., Gardner, D., O’Driscoll, M., &amp; Trenberth, L. (2009). Understanding Stress and Bullying in New Zealand Workplaces. New Zealand: Massey University, University of Auckland, University of Waikato and Birkbeck University of London.</a:t>
            </a:r>
          </a:p>
          <a:p>
            <a:pPr marL="0" indent="0">
              <a:buNone/>
            </a:pPr>
            <a:r>
              <a:rPr lang="en-NZ" dirty="0"/>
              <a:t>Chambers, C. N., Frampton, C. M., McKee, M., &amp; Barclay, M. (2018). ‘It feels like being trapped in an abusive relationship’: bullying prevalence and consequences in the New Zealand senior medical workforce: a cross-sectional study. </a:t>
            </a:r>
            <a:r>
              <a:rPr lang="en-NZ" i="1" dirty="0"/>
              <a:t>BMJ open</a:t>
            </a:r>
            <a:r>
              <a:rPr lang="en-NZ" dirty="0"/>
              <a:t>, </a:t>
            </a:r>
            <a:r>
              <a:rPr lang="en-NZ" i="1" dirty="0"/>
              <a:t>8</a:t>
            </a:r>
            <a:r>
              <a:rPr lang="en-NZ" dirty="0"/>
              <a:t>(3).</a:t>
            </a:r>
          </a:p>
          <a:p>
            <a:pPr marL="0" indent="0">
              <a:buNone/>
            </a:pPr>
            <a:r>
              <a:rPr lang="en-NZ" dirty="0"/>
              <a:t>Cooper‐Thomas, H., O'Driscoll, M., Bentley, T., Trenberth, L., </a:t>
            </a:r>
            <a:r>
              <a:rPr lang="en-NZ" dirty="0" err="1"/>
              <a:t>Catley</a:t>
            </a:r>
            <a:r>
              <a:rPr lang="en-NZ" dirty="0"/>
              <a:t>, B., &amp; Gardner, D. (2013). Neutralizing workplace bullying: the buffering effects of contextual factors. </a:t>
            </a:r>
            <a:r>
              <a:rPr lang="en-NZ" i="1" dirty="0"/>
              <a:t>Journal of Managerial Psychology, 28</a:t>
            </a:r>
            <a:r>
              <a:rPr lang="en-NZ" dirty="0"/>
              <a:t>(4), 384-407. doi:10.1108/JMP-12-2012-0399</a:t>
            </a:r>
          </a:p>
          <a:p>
            <a:pPr marL="0" indent="0">
              <a:buNone/>
            </a:pPr>
            <a:r>
              <a:rPr lang="en-NZ" dirty="0"/>
              <a:t>Gardner, D., Roche, M., Bentley, T., Cooper-Thomas, H., </a:t>
            </a:r>
            <a:r>
              <a:rPr lang="en-NZ" dirty="0" err="1"/>
              <a:t>Catley</a:t>
            </a:r>
            <a:r>
              <a:rPr lang="en-NZ" dirty="0"/>
              <a:t>, B., Teo, S., &amp; Trenberth, L. (2020). An exploration of gender and workplace bullying in New Zealand. </a:t>
            </a:r>
            <a:r>
              <a:rPr lang="en-NZ" i="1" dirty="0"/>
              <a:t>International Journal of Manpower</a:t>
            </a:r>
            <a:r>
              <a:rPr lang="en-NZ" dirty="0"/>
              <a:t>.</a:t>
            </a:r>
          </a:p>
          <a:p>
            <a:pPr marL="0" indent="0">
              <a:buNone/>
            </a:pPr>
            <a:r>
              <a:rPr lang="en-NZ" dirty="0"/>
              <a:t>Plimmer, G., Bryson, J., Donnelly, N., Wilson, J., Ryan, B., &amp; Blumenfeld, S. (2017). The legacy of New Public Management (NPM) on workers, management capabilities, and organisations. </a:t>
            </a:r>
            <a:r>
              <a:rPr lang="en-NZ" i="1" dirty="0"/>
              <a:t>New Zealand Journal of Employment Relations, 42</a:t>
            </a:r>
            <a:r>
              <a:rPr lang="en-NZ" dirty="0"/>
              <a:t>(1), 19-34. </a:t>
            </a:r>
          </a:p>
          <a:p>
            <a:pPr marL="0" indent="0">
              <a:buNone/>
            </a:pPr>
            <a:r>
              <a:rPr lang="en-NZ" dirty="0"/>
              <a:t>Plimmer, G., Proctor-Thomson, S., Donnelly, N., &amp; Sim, D. (2017). The mistreatment of public service workers: identifying key risk and protective factors. </a:t>
            </a:r>
            <a:r>
              <a:rPr lang="en-NZ" i="1" dirty="0"/>
              <a:t>Public Money &amp; Management, 37</a:t>
            </a:r>
            <a:r>
              <a:rPr lang="en-NZ" dirty="0"/>
              <a:t>(5), 333-340.</a:t>
            </a:r>
          </a:p>
          <a:p>
            <a:pPr marL="0" indent="0">
              <a:buNone/>
            </a:pPr>
            <a:r>
              <a:rPr lang="en-NZ" dirty="0"/>
              <a:t>Plimmer, G., Norman, R. and Gill, D. (2011), “Skills and people capability in the future state: needs, barriers and opportunities”, in Ryan, B. and Gill, D. (Eds), Future State: Directions for Public Management in New Zealand, VUP, Wellington, pp. 281-305.</a:t>
            </a:r>
          </a:p>
          <a:p>
            <a:pPr marL="0" indent="0">
              <a:buNone/>
            </a:pPr>
            <a:r>
              <a:rPr lang="en-NZ" dirty="0"/>
              <a:t>Plimmer, G., Wilson, J., Bryson, J., Blumenfeld, S., Donnelly, N. and Ryan, B. (2013), Workplace </a:t>
            </a:r>
            <a:r>
              <a:rPr lang="en-NZ" dirty="0" err="1"/>
              <a:t>Dynamicsin</a:t>
            </a:r>
            <a:r>
              <a:rPr lang="en-NZ" dirty="0"/>
              <a:t> New Zealand Public Services, Industrial Relations Centre, Victoria University of Wellington, Wellington.</a:t>
            </a:r>
          </a:p>
          <a:p>
            <a:pPr marL="0" indent="0">
              <a:buNone/>
            </a:pPr>
            <a:r>
              <a:rPr lang="en-NZ" dirty="0"/>
              <a:t>Samnani, A. K., &amp; Singh, P. (2016). Workplace bullying: Considering the interaction between individual and work environment. </a:t>
            </a:r>
            <a:r>
              <a:rPr lang="en-NZ" i="1" dirty="0"/>
              <a:t>Journal of business ethics</a:t>
            </a:r>
            <a:r>
              <a:rPr lang="en-NZ" dirty="0"/>
              <a:t>, </a:t>
            </a:r>
            <a:r>
              <a:rPr lang="en-NZ" i="1" dirty="0"/>
              <a:t>139</a:t>
            </a:r>
            <a:r>
              <a:rPr lang="en-NZ" dirty="0"/>
              <a:t>(3), 537-549.</a:t>
            </a:r>
          </a:p>
          <a:p>
            <a:pPr marL="0" indent="0">
              <a:buNone/>
            </a:pPr>
            <a:endParaRPr lang="en-NZ" dirty="0"/>
          </a:p>
        </p:txBody>
      </p:sp>
    </p:spTree>
    <p:extLst>
      <p:ext uri="{BB962C8B-B14F-4D97-AF65-F5344CB8AC3E}">
        <p14:creationId xmlns:p14="http://schemas.microsoft.com/office/powerpoint/2010/main" val="190183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BA83072-49A6-4DD1-B856-197E60A59662}"/>
              </a:ext>
            </a:extLst>
          </p:cNvPr>
          <p:cNvPicPr>
            <a:picLocks noChangeAspect="1"/>
          </p:cNvPicPr>
          <p:nvPr/>
        </p:nvPicPr>
        <p:blipFill>
          <a:blip r:embed="rId3"/>
          <a:stretch>
            <a:fillRect/>
          </a:stretch>
        </p:blipFill>
        <p:spPr>
          <a:xfrm>
            <a:off x="78378" y="299421"/>
            <a:ext cx="3831771" cy="958802"/>
          </a:xfrm>
          <a:prstGeom prst="rect">
            <a:avLst/>
          </a:prstGeom>
        </p:spPr>
      </p:pic>
      <p:pic>
        <p:nvPicPr>
          <p:cNvPr id="6" name="Picture 5">
            <a:extLst>
              <a:ext uri="{FF2B5EF4-FFF2-40B4-BE49-F238E27FC236}">
                <a16:creationId xmlns:a16="http://schemas.microsoft.com/office/drawing/2014/main" xmlns="" id="{F0EAF398-F53A-4847-A7BC-C8C033B8AE36}"/>
              </a:ext>
            </a:extLst>
          </p:cNvPr>
          <p:cNvPicPr>
            <a:picLocks noChangeAspect="1"/>
          </p:cNvPicPr>
          <p:nvPr/>
        </p:nvPicPr>
        <p:blipFill>
          <a:blip r:embed="rId4"/>
          <a:stretch>
            <a:fillRect/>
          </a:stretch>
        </p:blipFill>
        <p:spPr>
          <a:xfrm>
            <a:off x="79773" y="1386148"/>
            <a:ext cx="3830376" cy="1244767"/>
          </a:xfrm>
          <a:prstGeom prst="rect">
            <a:avLst/>
          </a:prstGeom>
        </p:spPr>
      </p:pic>
      <p:pic>
        <p:nvPicPr>
          <p:cNvPr id="7" name="Picture 6">
            <a:extLst>
              <a:ext uri="{FF2B5EF4-FFF2-40B4-BE49-F238E27FC236}">
                <a16:creationId xmlns:a16="http://schemas.microsoft.com/office/drawing/2014/main" xmlns="" id="{9799CBF6-6181-4267-BC31-CCE1900FD816}"/>
              </a:ext>
            </a:extLst>
          </p:cNvPr>
          <p:cNvPicPr>
            <a:picLocks noChangeAspect="1"/>
          </p:cNvPicPr>
          <p:nvPr/>
        </p:nvPicPr>
        <p:blipFill>
          <a:blip r:embed="rId5"/>
          <a:stretch>
            <a:fillRect/>
          </a:stretch>
        </p:blipFill>
        <p:spPr>
          <a:xfrm>
            <a:off x="79773" y="2758840"/>
            <a:ext cx="3831771" cy="971710"/>
          </a:xfrm>
          <a:prstGeom prst="rect">
            <a:avLst/>
          </a:prstGeom>
        </p:spPr>
      </p:pic>
      <p:pic>
        <p:nvPicPr>
          <p:cNvPr id="8" name="Picture 7">
            <a:extLst>
              <a:ext uri="{FF2B5EF4-FFF2-40B4-BE49-F238E27FC236}">
                <a16:creationId xmlns:a16="http://schemas.microsoft.com/office/drawing/2014/main" xmlns="" id="{26E1EB00-6D78-402B-A813-8A8A0C40F16D}"/>
              </a:ext>
            </a:extLst>
          </p:cNvPr>
          <p:cNvPicPr>
            <a:picLocks noChangeAspect="1"/>
          </p:cNvPicPr>
          <p:nvPr/>
        </p:nvPicPr>
        <p:blipFill>
          <a:blip r:embed="rId6"/>
          <a:stretch>
            <a:fillRect/>
          </a:stretch>
        </p:blipFill>
        <p:spPr>
          <a:xfrm>
            <a:off x="81168" y="3858475"/>
            <a:ext cx="3830376" cy="1433191"/>
          </a:xfrm>
          <a:prstGeom prst="rect">
            <a:avLst/>
          </a:prstGeom>
        </p:spPr>
      </p:pic>
      <p:pic>
        <p:nvPicPr>
          <p:cNvPr id="9" name="Picture 8">
            <a:extLst>
              <a:ext uri="{FF2B5EF4-FFF2-40B4-BE49-F238E27FC236}">
                <a16:creationId xmlns:a16="http://schemas.microsoft.com/office/drawing/2014/main" xmlns="" id="{3F1275BD-4530-4C90-9541-D9ED4C12EEA1}"/>
              </a:ext>
            </a:extLst>
          </p:cNvPr>
          <p:cNvPicPr>
            <a:picLocks noChangeAspect="1"/>
          </p:cNvPicPr>
          <p:nvPr/>
        </p:nvPicPr>
        <p:blipFill>
          <a:blip r:embed="rId7"/>
          <a:stretch>
            <a:fillRect/>
          </a:stretch>
        </p:blipFill>
        <p:spPr>
          <a:xfrm>
            <a:off x="5233853" y="299421"/>
            <a:ext cx="3707712" cy="850110"/>
          </a:xfrm>
          <a:prstGeom prst="rect">
            <a:avLst/>
          </a:prstGeom>
        </p:spPr>
      </p:pic>
      <p:pic>
        <p:nvPicPr>
          <p:cNvPr id="10" name="Picture 9">
            <a:extLst>
              <a:ext uri="{FF2B5EF4-FFF2-40B4-BE49-F238E27FC236}">
                <a16:creationId xmlns:a16="http://schemas.microsoft.com/office/drawing/2014/main" xmlns="" id="{F47B3038-5F92-41D0-97A2-589CF11A7AD5}"/>
              </a:ext>
            </a:extLst>
          </p:cNvPr>
          <p:cNvPicPr>
            <a:picLocks noChangeAspect="1"/>
          </p:cNvPicPr>
          <p:nvPr/>
        </p:nvPicPr>
        <p:blipFill>
          <a:blip r:embed="rId8"/>
          <a:stretch>
            <a:fillRect/>
          </a:stretch>
        </p:blipFill>
        <p:spPr>
          <a:xfrm>
            <a:off x="4227399" y="1149531"/>
            <a:ext cx="1788086" cy="3285008"/>
          </a:xfrm>
          <a:prstGeom prst="rect">
            <a:avLst/>
          </a:prstGeom>
        </p:spPr>
      </p:pic>
      <p:pic>
        <p:nvPicPr>
          <p:cNvPr id="11" name="Picture 10">
            <a:extLst>
              <a:ext uri="{FF2B5EF4-FFF2-40B4-BE49-F238E27FC236}">
                <a16:creationId xmlns:a16="http://schemas.microsoft.com/office/drawing/2014/main" xmlns="" id="{D50E5E2F-6CCD-46DC-8E37-37A2F4DDF9F6}"/>
              </a:ext>
            </a:extLst>
          </p:cNvPr>
          <p:cNvPicPr>
            <a:picLocks noChangeAspect="1"/>
          </p:cNvPicPr>
          <p:nvPr/>
        </p:nvPicPr>
        <p:blipFill>
          <a:blip r:embed="rId9"/>
          <a:stretch>
            <a:fillRect/>
          </a:stretch>
        </p:blipFill>
        <p:spPr>
          <a:xfrm>
            <a:off x="6331340" y="1149531"/>
            <a:ext cx="2549474" cy="540268"/>
          </a:xfrm>
          <a:prstGeom prst="rect">
            <a:avLst/>
          </a:prstGeom>
        </p:spPr>
      </p:pic>
      <p:pic>
        <p:nvPicPr>
          <p:cNvPr id="12" name="Picture 11">
            <a:extLst>
              <a:ext uri="{FF2B5EF4-FFF2-40B4-BE49-F238E27FC236}">
                <a16:creationId xmlns:a16="http://schemas.microsoft.com/office/drawing/2014/main" xmlns="" id="{FC6C5CBE-3193-41C2-8F49-205413C27F89}"/>
              </a:ext>
            </a:extLst>
          </p:cNvPr>
          <p:cNvPicPr>
            <a:picLocks noChangeAspect="1"/>
          </p:cNvPicPr>
          <p:nvPr/>
        </p:nvPicPr>
        <p:blipFill rotWithShape="1">
          <a:blip r:embed="rId10"/>
          <a:srcRect l="-1714" t="6193" r="70000" b="54983"/>
          <a:stretch/>
        </p:blipFill>
        <p:spPr>
          <a:xfrm>
            <a:off x="5980861" y="1846794"/>
            <a:ext cx="2899953" cy="2011681"/>
          </a:xfrm>
          <a:prstGeom prst="rect">
            <a:avLst/>
          </a:prstGeom>
        </p:spPr>
      </p:pic>
      <p:pic>
        <p:nvPicPr>
          <p:cNvPr id="13" name="Picture 12">
            <a:extLst>
              <a:ext uri="{FF2B5EF4-FFF2-40B4-BE49-F238E27FC236}">
                <a16:creationId xmlns:a16="http://schemas.microsoft.com/office/drawing/2014/main" xmlns="" id="{0E21DF38-D551-48C7-95AB-93BC557F20A9}"/>
              </a:ext>
            </a:extLst>
          </p:cNvPr>
          <p:cNvPicPr>
            <a:picLocks noChangeAspect="1"/>
          </p:cNvPicPr>
          <p:nvPr/>
        </p:nvPicPr>
        <p:blipFill rotWithShape="1">
          <a:blip r:embed="rId11"/>
          <a:srcRect l="11428" t="14033" r="70000" b="62933"/>
          <a:stretch/>
        </p:blipFill>
        <p:spPr>
          <a:xfrm>
            <a:off x="6236641" y="3959000"/>
            <a:ext cx="2644174" cy="1858326"/>
          </a:xfrm>
          <a:prstGeom prst="rect">
            <a:avLst/>
          </a:prstGeom>
        </p:spPr>
      </p:pic>
    </p:spTree>
    <p:extLst>
      <p:ext uri="{BB962C8B-B14F-4D97-AF65-F5344CB8AC3E}">
        <p14:creationId xmlns:p14="http://schemas.microsoft.com/office/powerpoint/2010/main" val="240482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0000" r="20000"/>
          <a:stretch>
            <a:fillRect/>
          </a:stretch>
        </p:blipFill>
        <p:spPr>
          <a:xfrm>
            <a:off x="0" y="0"/>
            <a:ext cx="2448272" cy="2720302"/>
          </a:xfrm>
        </p:spPr>
      </p:pic>
      <p:sp>
        <p:nvSpPr>
          <p:cNvPr id="9" name="Text Placeholder 8"/>
          <p:cNvSpPr>
            <a:spLocks noGrp="1"/>
          </p:cNvSpPr>
          <p:nvPr>
            <p:ph type="body" sz="half" idx="2"/>
          </p:nvPr>
        </p:nvSpPr>
        <p:spPr>
          <a:xfrm>
            <a:off x="6276213" y="264794"/>
            <a:ext cx="2013586" cy="5900509"/>
          </a:xfrm>
        </p:spPr>
        <p:txBody>
          <a:bodyPr>
            <a:normAutofit/>
          </a:bodyPr>
          <a:lstStyle/>
          <a:p>
            <a:r>
              <a:rPr lang="en-NZ" sz="1800" dirty="0"/>
              <a:t>Katrina Bach - Department of Building and Housing – 2012</a:t>
            </a:r>
          </a:p>
          <a:p>
            <a:r>
              <a:rPr lang="en-NZ" sz="1800" dirty="0"/>
              <a:t>  </a:t>
            </a:r>
          </a:p>
          <a:p>
            <a:r>
              <a:rPr lang="en-NZ" sz="1800" dirty="0"/>
              <a:t>Roger Sutton – Christchurch Earthquake Recovery Authority – 2014</a:t>
            </a:r>
          </a:p>
          <a:p>
            <a:endParaRPr lang="en-NZ" sz="1800" dirty="0"/>
          </a:p>
          <a:p>
            <a:r>
              <a:rPr lang="en-NZ" sz="1800" dirty="0"/>
              <a:t>Wally </a:t>
            </a:r>
            <a:r>
              <a:rPr lang="en-NZ" sz="1800" dirty="0" err="1"/>
              <a:t>Haumaha</a:t>
            </a:r>
            <a:r>
              <a:rPr lang="en-NZ" sz="1800" dirty="0"/>
              <a:t> – Police - 2018</a:t>
            </a:r>
          </a:p>
          <a:p>
            <a:endParaRPr lang="en-NZ" sz="1800" dirty="0"/>
          </a:p>
          <a:p>
            <a:r>
              <a:rPr lang="en-NZ" sz="1800" dirty="0"/>
              <a:t>Diane Maxwell – Office of retirement Commissioner - 2019</a:t>
            </a:r>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7899" r="23862"/>
          <a:stretch/>
        </p:blipFill>
        <p:spPr>
          <a:xfrm>
            <a:off x="2448272" y="85717"/>
            <a:ext cx="2232248" cy="2548867"/>
          </a:xfrm>
          <a:prstGeom prst="rect">
            <a:avLst/>
          </a:prstGeom>
        </p:spPr>
      </p:pic>
      <p:pic>
        <p:nvPicPr>
          <p:cNvPr id="2" name="Picture 1">
            <a:extLst>
              <a:ext uri="{FF2B5EF4-FFF2-40B4-BE49-F238E27FC236}">
                <a16:creationId xmlns:a16="http://schemas.microsoft.com/office/drawing/2014/main" xmlns="" id="{CCF411CC-DEBA-4200-81AF-CC6EAEDA7E71}"/>
              </a:ext>
            </a:extLst>
          </p:cNvPr>
          <p:cNvPicPr>
            <a:picLocks noChangeAspect="1"/>
          </p:cNvPicPr>
          <p:nvPr/>
        </p:nvPicPr>
        <p:blipFill rotWithShape="1">
          <a:blip r:embed="rId5"/>
          <a:srcRect l="26832" r="25614"/>
          <a:stretch/>
        </p:blipFill>
        <p:spPr>
          <a:xfrm>
            <a:off x="43619" y="2633605"/>
            <a:ext cx="2736304" cy="3324225"/>
          </a:xfrm>
          <a:prstGeom prst="rect">
            <a:avLst/>
          </a:prstGeom>
        </p:spPr>
      </p:pic>
      <p:pic>
        <p:nvPicPr>
          <p:cNvPr id="3" name="Picture 2">
            <a:extLst>
              <a:ext uri="{FF2B5EF4-FFF2-40B4-BE49-F238E27FC236}">
                <a16:creationId xmlns:a16="http://schemas.microsoft.com/office/drawing/2014/main" xmlns="" id="{F6F854C3-0CA1-44DD-878C-98C416A8E366}"/>
              </a:ext>
            </a:extLst>
          </p:cNvPr>
          <p:cNvPicPr>
            <a:picLocks noChangeAspect="1"/>
          </p:cNvPicPr>
          <p:nvPr/>
        </p:nvPicPr>
        <p:blipFill rotWithShape="1">
          <a:blip r:embed="rId6"/>
          <a:srcRect l="33959" t="-16289" r="9136" b="16289"/>
          <a:stretch/>
        </p:blipFill>
        <p:spPr>
          <a:xfrm>
            <a:off x="2779923" y="2204864"/>
            <a:ext cx="3208258" cy="2548867"/>
          </a:xfrm>
          <a:prstGeom prst="rect">
            <a:avLst/>
          </a:prstGeom>
        </p:spPr>
      </p:pic>
    </p:spTree>
    <p:extLst>
      <p:ext uri="{BB962C8B-B14F-4D97-AF65-F5344CB8AC3E}">
        <p14:creationId xmlns:p14="http://schemas.microsoft.com/office/powerpoint/2010/main" val="121204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A5FD974-D633-44DE-9258-06966FB7AB37}"/>
              </a:ext>
            </a:extLst>
          </p:cNvPr>
          <p:cNvSpPr>
            <a:spLocks noGrp="1"/>
          </p:cNvSpPr>
          <p:nvPr>
            <p:ph type="title"/>
          </p:nvPr>
        </p:nvSpPr>
        <p:spPr/>
        <p:txBody>
          <a:bodyPr>
            <a:normAutofit/>
          </a:bodyPr>
          <a:lstStyle/>
          <a:p>
            <a:r>
              <a:rPr lang="en-NZ" dirty="0"/>
              <a:t>What is it? </a:t>
            </a:r>
            <a:r>
              <a:rPr lang="en-NZ" sz="1200" dirty="0"/>
              <a:t>https://www.worksafe.govt.nz/topic-and-industry/bullying/bullying-at-work-advice-for-workers/#lf-doc-51621</a:t>
            </a:r>
            <a:endParaRPr lang="en-NZ" dirty="0"/>
          </a:p>
        </p:txBody>
      </p:sp>
      <p:sp>
        <p:nvSpPr>
          <p:cNvPr id="6" name="Content Placeholder 5">
            <a:extLst>
              <a:ext uri="{FF2B5EF4-FFF2-40B4-BE49-F238E27FC236}">
                <a16:creationId xmlns:a16="http://schemas.microsoft.com/office/drawing/2014/main" xmlns="" id="{515F6D87-C201-4AEA-B558-08E6B83ECAE1}"/>
              </a:ext>
            </a:extLst>
          </p:cNvPr>
          <p:cNvSpPr>
            <a:spLocks noGrp="1"/>
          </p:cNvSpPr>
          <p:nvPr>
            <p:ph idx="1"/>
          </p:nvPr>
        </p:nvSpPr>
        <p:spPr>
          <a:xfrm>
            <a:off x="457200" y="1325880"/>
            <a:ext cx="8229600" cy="4800283"/>
          </a:xfrm>
        </p:spPr>
        <p:txBody>
          <a:bodyPr>
            <a:normAutofit fontScale="85000" lnSpcReduction="20000"/>
          </a:bodyPr>
          <a:lstStyle/>
          <a:p>
            <a:pPr marL="0" indent="0">
              <a:buNone/>
            </a:pPr>
            <a:r>
              <a:rPr lang="en-US" dirty="0"/>
              <a:t>Workplace bullying is: repeated and  unreasonable </a:t>
            </a:r>
            <a:r>
              <a:rPr lang="en-US" dirty="0" err="1"/>
              <a:t>behaviour</a:t>
            </a:r>
            <a:r>
              <a:rPr lang="en-US" dirty="0"/>
              <a:t> directed towards  a worker or a group of workers that can  lead to physical or  psychological harm.</a:t>
            </a:r>
          </a:p>
          <a:p>
            <a:r>
              <a:rPr lang="en-US" dirty="0"/>
              <a:t> &gt;Repeated behaviour is persistent (occurs more  than once) and can  involve a range of actions  over time.</a:t>
            </a:r>
          </a:p>
          <a:p>
            <a:r>
              <a:rPr lang="en-US" dirty="0"/>
              <a:t>&gt; Unreasonable </a:t>
            </a:r>
            <a:r>
              <a:rPr lang="en-US" dirty="0" err="1"/>
              <a:t>behaviour</a:t>
            </a:r>
            <a:r>
              <a:rPr lang="en-US" dirty="0"/>
              <a:t> means actions that a  reasonable person in the same circumstances  would see as unreasonable. It includes </a:t>
            </a:r>
            <a:r>
              <a:rPr lang="en-US" dirty="0" err="1"/>
              <a:t>victimising</a:t>
            </a:r>
            <a:r>
              <a:rPr lang="en-US" dirty="0"/>
              <a:t>,  humiliating, intimidating or threatening a person. </a:t>
            </a:r>
          </a:p>
          <a:p>
            <a:r>
              <a:rPr lang="en-US" dirty="0"/>
              <a:t>&gt; Bullying may also include harassment,  discrimination or violence </a:t>
            </a:r>
          </a:p>
          <a:p>
            <a:r>
              <a:rPr lang="en-US" dirty="0"/>
              <a:t>Note: The bullying definition is adapted from Safe Work Australia’s definition.</a:t>
            </a:r>
            <a:endParaRPr lang="en-NZ" dirty="0"/>
          </a:p>
        </p:txBody>
      </p:sp>
    </p:spTree>
    <p:extLst>
      <p:ext uri="{BB962C8B-B14F-4D97-AF65-F5344CB8AC3E}">
        <p14:creationId xmlns:p14="http://schemas.microsoft.com/office/powerpoint/2010/main" val="126285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78605"/>
          </a:xfrm>
        </p:spPr>
        <p:txBody>
          <a:bodyPr>
            <a:noAutofit/>
          </a:bodyPr>
          <a:lstStyle/>
          <a:p>
            <a:pPr algn="l"/>
            <a:r>
              <a:rPr lang="en-NZ" sz="3200" dirty="0"/>
              <a:t>Bullying</a:t>
            </a:r>
            <a:endParaRPr lang="en-NZ" sz="1800" dirty="0"/>
          </a:p>
        </p:txBody>
      </p:sp>
      <p:sp>
        <p:nvSpPr>
          <p:cNvPr id="5" name="Content Placeholder 4"/>
          <p:cNvSpPr>
            <a:spLocks noGrp="1"/>
          </p:cNvSpPr>
          <p:nvPr>
            <p:ph sz="half" idx="1"/>
          </p:nvPr>
        </p:nvSpPr>
        <p:spPr>
          <a:xfrm>
            <a:off x="457200" y="1188721"/>
            <a:ext cx="4038600" cy="4839546"/>
          </a:xfrm>
        </p:spPr>
        <p:txBody>
          <a:bodyPr>
            <a:normAutofit fontScale="92500" lnSpcReduction="20000"/>
          </a:bodyPr>
          <a:lstStyle/>
          <a:p>
            <a:pPr marL="0" indent="0">
              <a:buNone/>
            </a:pPr>
            <a:r>
              <a:rPr lang="en-US" b="1" dirty="0"/>
              <a:t>Work related </a:t>
            </a:r>
          </a:p>
          <a:p>
            <a:r>
              <a:rPr lang="en-US" dirty="0"/>
              <a:t>Withholding information</a:t>
            </a:r>
          </a:p>
          <a:p>
            <a:r>
              <a:rPr lang="en-US" dirty="0"/>
              <a:t>Unreasonable deadlines, workload</a:t>
            </a:r>
          </a:p>
          <a:p>
            <a:r>
              <a:rPr lang="en-US" dirty="0"/>
              <a:t>Opinions ignored</a:t>
            </a:r>
          </a:p>
          <a:p>
            <a:r>
              <a:rPr lang="en-US" dirty="0"/>
              <a:t>Excessive monitoring</a:t>
            </a:r>
          </a:p>
          <a:p>
            <a:endParaRPr lang="en-US" dirty="0"/>
          </a:p>
          <a:p>
            <a:pPr marL="0" indent="0">
              <a:buNone/>
            </a:pPr>
            <a:r>
              <a:rPr lang="en-US" b="1" dirty="0"/>
              <a:t>Physically intimidating </a:t>
            </a:r>
          </a:p>
          <a:p>
            <a:r>
              <a:rPr lang="en-US" dirty="0"/>
              <a:t>Being shouted at, spontaneous anger</a:t>
            </a:r>
          </a:p>
          <a:p>
            <a:r>
              <a:rPr lang="en-US" dirty="0"/>
              <a:t>Threat of violence </a:t>
            </a:r>
          </a:p>
          <a:p>
            <a:r>
              <a:rPr lang="en-US" dirty="0"/>
              <a:t>Actual abuse</a:t>
            </a:r>
          </a:p>
          <a:p>
            <a:endParaRPr lang="en-US" dirty="0"/>
          </a:p>
          <a:p>
            <a:endParaRPr lang="en-NZ" dirty="0"/>
          </a:p>
        </p:txBody>
      </p:sp>
      <p:sp>
        <p:nvSpPr>
          <p:cNvPr id="6" name="Content Placeholder 5"/>
          <p:cNvSpPr>
            <a:spLocks noGrp="1"/>
          </p:cNvSpPr>
          <p:nvPr>
            <p:ph sz="half" idx="2"/>
          </p:nvPr>
        </p:nvSpPr>
        <p:spPr>
          <a:xfrm>
            <a:off x="4648200" y="1188722"/>
            <a:ext cx="4038600" cy="5312998"/>
          </a:xfrm>
        </p:spPr>
        <p:txBody>
          <a:bodyPr>
            <a:normAutofit fontScale="92500" lnSpcReduction="20000"/>
          </a:bodyPr>
          <a:lstStyle/>
          <a:p>
            <a:pPr marL="0" indent="0">
              <a:buNone/>
            </a:pPr>
            <a:r>
              <a:rPr lang="en-US" b="1" dirty="0"/>
              <a:t>Person related </a:t>
            </a:r>
          </a:p>
          <a:p>
            <a:r>
              <a:rPr lang="en-US" dirty="0"/>
              <a:t>Gossip or rumors</a:t>
            </a:r>
          </a:p>
          <a:p>
            <a:r>
              <a:rPr lang="en-US" dirty="0"/>
              <a:t>Social exclusion</a:t>
            </a:r>
          </a:p>
          <a:p>
            <a:r>
              <a:rPr lang="en-US" dirty="0"/>
              <a:t>Offensive remarks</a:t>
            </a:r>
          </a:p>
          <a:p>
            <a:r>
              <a:rPr lang="en-US" dirty="0"/>
              <a:t>Insults.</a:t>
            </a:r>
          </a:p>
          <a:p>
            <a:r>
              <a:rPr lang="en-US" dirty="0"/>
              <a:t>Reminders about mistakes.</a:t>
            </a:r>
          </a:p>
          <a:p>
            <a:r>
              <a:rPr lang="en-US" dirty="0"/>
              <a:t>Silence or hostility </a:t>
            </a:r>
          </a:p>
          <a:p>
            <a:r>
              <a:rPr lang="en-US" dirty="0"/>
              <a:t>Devaluing of your work</a:t>
            </a:r>
          </a:p>
          <a:p>
            <a:r>
              <a:rPr lang="en-US" dirty="0"/>
              <a:t>Practical jokes</a:t>
            </a:r>
          </a:p>
          <a:p>
            <a:r>
              <a:rPr lang="en-US" dirty="0"/>
              <a:t>Excessive teasing and sarcasm</a:t>
            </a:r>
          </a:p>
        </p:txBody>
      </p:sp>
    </p:spTree>
    <p:extLst>
      <p:ext uri="{BB962C8B-B14F-4D97-AF65-F5344CB8AC3E}">
        <p14:creationId xmlns:p14="http://schemas.microsoft.com/office/powerpoint/2010/main" val="161444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733" y="634008"/>
            <a:ext cx="8754533" cy="994172"/>
          </a:xfrm>
        </p:spPr>
        <p:txBody>
          <a:bodyPr>
            <a:normAutofit fontScale="90000"/>
          </a:bodyPr>
          <a:lstStyle/>
          <a:p>
            <a:r>
              <a:rPr lang="en-NZ" sz="3600" dirty="0"/>
              <a:t>Even subtle behaviours can be harmful – e.g. Incivility </a:t>
            </a:r>
            <a:r>
              <a:rPr lang="en-NZ" sz="2000" dirty="0"/>
              <a:t>(</a:t>
            </a:r>
            <a:r>
              <a:rPr lang="en-US" sz="2000" dirty="0" err="1"/>
              <a:t>Andersson</a:t>
            </a:r>
            <a:r>
              <a:rPr lang="en-US" sz="2000" dirty="0"/>
              <a:t> and Pearson, 1999)</a:t>
            </a:r>
            <a:r>
              <a:rPr lang="en-US" dirty="0"/>
              <a:t/>
            </a:r>
            <a:br>
              <a:rPr lang="en-US" dirty="0"/>
            </a:br>
            <a:endParaRPr lang="en-NZ" dirty="0"/>
          </a:p>
        </p:txBody>
      </p:sp>
      <p:sp>
        <p:nvSpPr>
          <p:cNvPr id="6" name="Content Placeholder 5"/>
          <p:cNvSpPr>
            <a:spLocks noGrp="1"/>
          </p:cNvSpPr>
          <p:nvPr>
            <p:ph idx="1"/>
          </p:nvPr>
        </p:nvSpPr>
        <p:spPr>
          <a:xfrm>
            <a:off x="628650" y="1394461"/>
            <a:ext cx="7886700" cy="4441190"/>
          </a:xfrm>
        </p:spPr>
        <p:txBody>
          <a:bodyPr>
            <a:normAutofit fontScale="70000" lnSpcReduction="20000"/>
          </a:bodyPr>
          <a:lstStyle/>
          <a:p>
            <a:r>
              <a:rPr lang="en-US" dirty="0"/>
              <a:t>“low-intensity deviant behavior with ambiguous intent to harm the target, in violation of workplace norms for mutual respect. Uncivil behaviors are characteristically rude and discourteous, displaying a lack of regard for others.”</a:t>
            </a:r>
          </a:p>
          <a:p>
            <a:r>
              <a:rPr lang="en-US" dirty="0"/>
              <a:t>Sarcasm, disparaging tones and remarks, hostile stares etc. </a:t>
            </a:r>
          </a:p>
          <a:p>
            <a:r>
              <a:rPr lang="en-US" dirty="0"/>
              <a:t>Intent is ambiguous </a:t>
            </a:r>
          </a:p>
          <a:p>
            <a:r>
              <a:rPr lang="en-US" dirty="0"/>
              <a:t>Intentionally ‘hide discriminatory intentions behind “general” incivility, which allows [perpetrators] … to retain an egalitarian image and escape sanctions.” (p.457)</a:t>
            </a:r>
          </a:p>
          <a:p>
            <a:r>
              <a:rPr lang="en-US" dirty="0"/>
              <a:t>Low physical and mental health, sexual harassment, job satisfaction, social capital, trust, effort  and confidence</a:t>
            </a:r>
          </a:p>
          <a:p>
            <a:r>
              <a:rPr lang="en-US" dirty="0"/>
              <a:t>High turnover intention, retaliation</a:t>
            </a:r>
            <a:endParaRPr lang="en-NZ" dirty="0"/>
          </a:p>
        </p:txBody>
      </p:sp>
    </p:spTree>
    <p:extLst>
      <p:ext uri="{BB962C8B-B14F-4D97-AF65-F5344CB8AC3E}">
        <p14:creationId xmlns:p14="http://schemas.microsoft.com/office/powerpoint/2010/main" val="149512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0157" y="178820"/>
            <a:ext cx="8422782" cy="1040379"/>
          </a:xfrm>
        </p:spPr>
        <p:txBody>
          <a:bodyPr>
            <a:normAutofit fontScale="90000"/>
          </a:bodyPr>
          <a:lstStyle/>
          <a:p>
            <a:pPr eaLnBrk="1" hangingPunct="1"/>
            <a:r>
              <a:rPr lang="en-NZ" altLang="en-US" sz="3600" i="1" dirty="0">
                <a:solidFill>
                  <a:srgbClr val="008000"/>
                </a:solidFill>
              </a:rPr>
              <a:t>Impact of bullying “I fear going to work ….It feels like being trapped in an abusive relationship</a:t>
            </a:r>
            <a:r>
              <a:rPr lang="en-NZ" altLang="en-US" sz="2200" i="1" dirty="0">
                <a:solidFill>
                  <a:srgbClr val="008000"/>
                </a:solidFill>
              </a:rPr>
              <a:t>”  (Chambers et al., 2018)</a:t>
            </a:r>
            <a:endParaRPr lang="en-GB" altLang="en-US" sz="3600" i="1" dirty="0">
              <a:solidFill>
                <a:srgbClr val="008000"/>
              </a:solidFill>
            </a:endParaRPr>
          </a:p>
        </p:txBody>
      </p:sp>
      <p:sp>
        <p:nvSpPr>
          <p:cNvPr id="5123" name="Rectangle 3"/>
          <p:cNvSpPr>
            <a:spLocks noGrp="1" noChangeArrowheads="1"/>
          </p:cNvSpPr>
          <p:nvPr>
            <p:ph idx="1"/>
          </p:nvPr>
        </p:nvSpPr>
        <p:spPr>
          <a:xfrm>
            <a:off x="611188" y="908050"/>
            <a:ext cx="8064500" cy="5473700"/>
          </a:xfrm>
        </p:spPr>
        <p:txBody>
          <a:bodyPr>
            <a:normAutofit/>
          </a:bodyPr>
          <a:lstStyle/>
          <a:p>
            <a:pPr marL="0" indent="0">
              <a:lnSpc>
                <a:spcPct val="90000"/>
              </a:lnSpc>
              <a:buNone/>
              <a:defRPr/>
            </a:pPr>
            <a:endParaRPr lang="en-GB" altLang="en-US" sz="2800" u="sng" dirty="0"/>
          </a:p>
          <a:p>
            <a:pPr marL="0" indent="0">
              <a:lnSpc>
                <a:spcPct val="90000"/>
              </a:lnSpc>
              <a:buNone/>
              <a:defRPr/>
            </a:pPr>
            <a:r>
              <a:rPr lang="en-GB" altLang="en-US" sz="2800" u="sng" dirty="0"/>
              <a:t>Target </a:t>
            </a:r>
            <a:r>
              <a:rPr lang="en-GB" altLang="en-US" sz="2800" dirty="0"/>
              <a:t>– cardio, body mass, alcohol/drugs, lost sleep, work, depression, performance, confidence</a:t>
            </a:r>
          </a:p>
          <a:p>
            <a:pPr marL="0" indent="0" eaLnBrk="1" hangingPunct="1">
              <a:lnSpc>
                <a:spcPct val="90000"/>
              </a:lnSpc>
              <a:buFontTx/>
              <a:buNone/>
              <a:defRPr/>
            </a:pPr>
            <a:r>
              <a:rPr lang="en-NZ" altLang="en-US" sz="2800" u="sng" dirty="0"/>
              <a:t>Organisational</a:t>
            </a:r>
          </a:p>
          <a:p>
            <a:pPr eaLnBrk="1" hangingPunct="1">
              <a:lnSpc>
                <a:spcPct val="90000"/>
              </a:lnSpc>
              <a:defRPr/>
            </a:pPr>
            <a:r>
              <a:rPr lang="en-NZ" altLang="en-US" sz="2800" dirty="0"/>
              <a:t>Productivity – absenteeism, lower performance, errors</a:t>
            </a:r>
          </a:p>
          <a:p>
            <a:pPr eaLnBrk="1" hangingPunct="1">
              <a:lnSpc>
                <a:spcPct val="90000"/>
              </a:lnSpc>
              <a:defRPr/>
            </a:pPr>
            <a:r>
              <a:rPr lang="en-NZ" altLang="en-US" sz="2800" dirty="0"/>
              <a:t>Cost  - recruiting, turnover, compensation claims </a:t>
            </a:r>
          </a:p>
          <a:p>
            <a:pPr eaLnBrk="1" hangingPunct="1">
              <a:lnSpc>
                <a:spcPct val="90000"/>
              </a:lnSpc>
              <a:defRPr/>
            </a:pPr>
            <a:r>
              <a:rPr lang="en-NZ" altLang="en-US" sz="2800" dirty="0"/>
              <a:t>Culture – ineffective relationships, collaboration, teamwork, commitment, work environment, ‘displaced deviance’</a:t>
            </a:r>
          </a:p>
          <a:p>
            <a:pPr eaLnBrk="1" hangingPunct="1">
              <a:lnSpc>
                <a:spcPct val="90000"/>
              </a:lnSpc>
              <a:defRPr/>
            </a:pPr>
            <a:r>
              <a:rPr lang="en-NZ" altLang="en-US" sz="2800" dirty="0"/>
              <a:t>Legal &amp; reputational</a:t>
            </a:r>
          </a:p>
          <a:p>
            <a:pPr eaLnBrk="1" hangingPunct="1">
              <a:lnSpc>
                <a:spcPct val="90000"/>
              </a:lnSpc>
              <a:defRPr/>
            </a:pPr>
            <a:endParaRPr lang="en-NZ" altLang="en-US" sz="2800" dirty="0"/>
          </a:p>
          <a:p>
            <a:pPr eaLnBrk="1" hangingPunct="1">
              <a:lnSpc>
                <a:spcPct val="90000"/>
              </a:lnSpc>
              <a:buFontTx/>
              <a:buNone/>
              <a:defRPr/>
            </a:pPr>
            <a:endParaRPr lang="en-NZ" altLang="en-US" sz="2800" dirty="0"/>
          </a:p>
          <a:p>
            <a:pPr eaLnBrk="1" hangingPunct="1">
              <a:lnSpc>
                <a:spcPct val="90000"/>
              </a:lnSpc>
              <a:buFontTx/>
              <a:buNone/>
              <a:defRPr/>
            </a:pPr>
            <a:endParaRPr lang="en-GB" altLang="en-US" sz="2800" dirty="0"/>
          </a:p>
        </p:txBody>
      </p:sp>
    </p:spTree>
    <p:extLst>
      <p:ext uri="{BB962C8B-B14F-4D97-AF65-F5344CB8AC3E}">
        <p14:creationId xmlns:p14="http://schemas.microsoft.com/office/powerpoint/2010/main" val="120249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45930" cy="509133"/>
          </a:xfrm>
        </p:spPr>
        <p:txBody>
          <a:bodyPr>
            <a:normAutofit fontScale="90000"/>
          </a:bodyPr>
          <a:lstStyle/>
          <a:p>
            <a:r>
              <a:rPr lang="en-NZ" dirty="0"/>
              <a:t>Targets - Who gets treated badly </a:t>
            </a:r>
            <a:r>
              <a:rPr lang="en-NZ" sz="1600" dirty="0"/>
              <a:t>[Samnani &amp; Singh, 2016]</a:t>
            </a:r>
          </a:p>
        </p:txBody>
      </p:sp>
      <p:sp>
        <p:nvSpPr>
          <p:cNvPr id="5" name="Content Placeholder 4"/>
          <p:cNvSpPr>
            <a:spLocks noGrp="1"/>
          </p:cNvSpPr>
          <p:nvPr>
            <p:ph sz="half" idx="1"/>
          </p:nvPr>
        </p:nvSpPr>
        <p:spPr>
          <a:xfrm>
            <a:off x="457200" y="783771"/>
            <a:ext cx="3657600" cy="5388429"/>
          </a:xfrm>
        </p:spPr>
        <p:txBody>
          <a:bodyPr/>
          <a:lstStyle/>
          <a:p>
            <a:pPr marL="0" indent="0">
              <a:buNone/>
            </a:pPr>
            <a:r>
              <a:rPr lang="en-US" dirty="0"/>
              <a:t>Demographic</a:t>
            </a:r>
          </a:p>
          <a:p>
            <a:r>
              <a:rPr lang="en-US" dirty="0"/>
              <a:t>- Numerical minority status</a:t>
            </a:r>
          </a:p>
          <a:p>
            <a:pPr marL="0" indent="0">
              <a:buNone/>
            </a:pPr>
            <a:r>
              <a:rPr lang="en-US" dirty="0"/>
              <a:t>Dispositional</a:t>
            </a:r>
          </a:p>
          <a:p>
            <a:r>
              <a:rPr lang="en-US" dirty="0"/>
              <a:t>- Negative Affect</a:t>
            </a:r>
          </a:p>
          <a:p>
            <a:r>
              <a:rPr lang="en-US" dirty="0"/>
              <a:t>- Low Self-Esteem</a:t>
            </a:r>
          </a:p>
          <a:p>
            <a:r>
              <a:rPr lang="en-US" dirty="0"/>
              <a:t>- Hostility</a:t>
            </a:r>
          </a:p>
          <a:p>
            <a:endParaRPr lang="en-NZ" dirty="0"/>
          </a:p>
        </p:txBody>
      </p:sp>
      <p:sp>
        <p:nvSpPr>
          <p:cNvPr id="6" name="Content Placeholder 5"/>
          <p:cNvSpPr>
            <a:spLocks noGrp="1"/>
          </p:cNvSpPr>
          <p:nvPr>
            <p:ph sz="half" idx="2"/>
          </p:nvPr>
        </p:nvSpPr>
        <p:spPr>
          <a:xfrm>
            <a:off x="4270248" y="914400"/>
            <a:ext cx="4432882" cy="5257800"/>
          </a:xfrm>
        </p:spPr>
        <p:txBody>
          <a:bodyPr/>
          <a:lstStyle/>
          <a:p>
            <a:pPr marL="0" indent="0">
              <a:buNone/>
            </a:pPr>
            <a:r>
              <a:rPr lang="en-US" dirty="0"/>
              <a:t>Work Role</a:t>
            </a:r>
          </a:p>
          <a:p>
            <a:r>
              <a:rPr lang="en-US" dirty="0"/>
              <a:t>- Role Conflict/Ambiguity</a:t>
            </a:r>
          </a:p>
          <a:p>
            <a:r>
              <a:rPr lang="en-US" dirty="0"/>
              <a:t>- Job Insecurity</a:t>
            </a:r>
          </a:p>
          <a:p>
            <a:r>
              <a:rPr lang="en-US" dirty="0"/>
              <a:t>- Role Overload</a:t>
            </a:r>
          </a:p>
          <a:p>
            <a:r>
              <a:rPr lang="en-US" dirty="0"/>
              <a:t>- Task Autonomy</a:t>
            </a:r>
          </a:p>
          <a:p>
            <a:r>
              <a:rPr lang="en-US" dirty="0"/>
              <a:t>- Social Support</a:t>
            </a:r>
          </a:p>
          <a:p>
            <a:r>
              <a:rPr lang="en-US" dirty="0"/>
              <a:t>- Skill Utilization</a:t>
            </a:r>
          </a:p>
          <a:p>
            <a:r>
              <a:rPr lang="en-US" dirty="0"/>
              <a:t>- Group Identification</a:t>
            </a:r>
          </a:p>
          <a:p>
            <a:endParaRPr lang="en-NZ" dirty="0"/>
          </a:p>
        </p:txBody>
      </p:sp>
    </p:spTree>
    <p:extLst>
      <p:ext uri="{BB962C8B-B14F-4D97-AF65-F5344CB8AC3E}">
        <p14:creationId xmlns:p14="http://schemas.microsoft.com/office/powerpoint/2010/main" val="211030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C19142F-6520-4326-8C8E-0EEAB04FC030}"/>
              </a:ext>
            </a:extLst>
          </p:cNvPr>
          <p:cNvSpPr>
            <a:spLocks noGrp="1"/>
          </p:cNvSpPr>
          <p:nvPr>
            <p:ph type="title"/>
          </p:nvPr>
        </p:nvSpPr>
        <p:spPr>
          <a:xfrm>
            <a:off x="457200" y="274638"/>
            <a:ext cx="8229600" cy="457199"/>
          </a:xfrm>
        </p:spPr>
        <p:txBody>
          <a:bodyPr>
            <a:normAutofit fontScale="90000"/>
          </a:bodyPr>
          <a:lstStyle/>
          <a:p>
            <a:r>
              <a:rPr lang="en-NZ" dirty="0"/>
              <a:t>How common is it?</a:t>
            </a:r>
          </a:p>
        </p:txBody>
      </p:sp>
      <p:sp>
        <p:nvSpPr>
          <p:cNvPr id="6" name="Content Placeholder 5">
            <a:extLst>
              <a:ext uri="{FF2B5EF4-FFF2-40B4-BE49-F238E27FC236}">
                <a16:creationId xmlns:a16="http://schemas.microsoft.com/office/drawing/2014/main" xmlns="" id="{4963C5E2-9A90-45F0-B6C9-79670DC2883F}"/>
              </a:ext>
            </a:extLst>
          </p:cNvPr>
          <p:cNvSpPr>
            <a:spLocks noGrp="1"/>
          </p:cNvSpPr>
          <p:nvPr>
            <p:ph idx="1"/>
          </p:nvPr>
        </p:nvSpPr>
        <p:spPr>
          <a:xfrm>
            <a:off x="457200" y="845820"/>
            <a:ext cx="8229600" cy="5280343"/>
          </a:xfrm>
        </p:spPr>
        <p:txBody>
          <a:bodyPr>
            <a:normAutofit fontScale="92500"/>
          </a:bodyPr>
          <a:lstStyle/>
          <a:p>
            <a:r>
              <a:rPr lang="en-NZ" dirty="0"/>
              <a:t>18% - Bentley et al (2009) survey of NZ workers</a:t>
            </a:r>
          </a:p>
          <a:p>
            <a:r>
              <a:rPr lang="en-NZ" dirty="0"/>
              <a:t>32% - NZ Public Service (Plimmer et al., 2013)</a:t>
            </a:r>
          </a:p>
          <a:p>
            <a:r>
              <a:rPr lang="en-NZ" dirty="0"/>
              <a:t>25% of “State servants considering they have personally experienced bullying or harassment in the last 12 months” (SSC, 2013)</a:t>
            </a:r>
          </a:p>
          <a:p>
            <a:r>
              <a:rPr lang="en-NZ" dirty="0"/>
              <a:t>13% - NZ Public Service (NAQ2) (Plimmer et al., 2016)</a:t>
            </a:r>
          </a:p>
          <a:p>
            <a:r>
              <a:rPr lang="en-NZ" dirty="0"/>
              <a:t>24.9% - Chambers et al. NAQ2 (2018)</a:t>
            </a:r>
          </a:p>
          <a:p>
            <a:r>
              <a:rPr lang="en-NZ" dirty="0"/>
              <a:t>18.3% - Cooper Thomas  NAQ2 (2013)</a:t>
            </a:r>
          </a:p>
          <a:p>
            <a:r>
              <a:rPr lang="en-NZ" dirty="0"/>
              <a:t>21% women, 13% men (Gardner et al., 2020)</a:t>
            </a:r>
          </a:p>
          <a:p>
            <a:endParaRPr lang="en-NZ" dirty="0"/>
          </a:p>
          <a:p>
            <a:endParaRPr lang="en-NZ" dirty="0"/>
          </a:p>
          <a:p>
            <a:endParaRPr lang="en-NZ" dirty="0"/>
          </a:p>
        </p:txBody>
      </p:sp>
    </p:spTree>
    <p:extLst>
      <p:ext uri="{BB962C8B-B14F-4D97-AF65-F5344CB8AC3E}">
        <p14:creationId xmlns:p14="http://schemas.microsoft.com/office/powerpoint/2010/main" val="1281928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owerpoint template.pptx" id="{6CA65DA7-76F7-4CCB-848F-E1EDF2170FBE}" vid="{610E7FA8-4517-47B5-BEDD-3FF60DA958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287</TotalTime>
  <Words>1933</Words>
  <Application>Microsoft Office PowerPoint</Application>
  <PresentationFormat>On-screen Show (4:3)</PresentationFormat>
  <Paragraphs>303</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Workplace bullying in New Zealand: What are all these scandals telling us and what should be done? </vt:lpstr>
      <vt:lpstr>PowerPoint Presentation</vt:lpstr>
      <vt:lpstr>PowerPoint Presentation</vt:lpstr>
      <vt:lpstr>What is it? https://www.worksafe.govt.nz/topic-and-industry/bullying/bullying-at-work-advice-for-workers/#lf-doc-51621</vt:lpstr>
      <vt:lpstr>Bullying</vt:lpstr>
      <vt:lpstr>Even subtle behaviours can be harmful – e.g. Incivility (Andersson and Pearson, 1999) </vt:lpstr>
      <vt:lpstr>Impact of bullying “I fear going to work ….It feels like being trapped in an abusive relationship”  (Chambers et al., 2018)</vt:lpstr>
      <vt:lpstr>Targets - Who gets treated badly [Samnani &amp; Singh, 2016]</vt:lpstr>
      <vt:lpstr>How common is it?</vt:lpstr>
      <vt:lpstr>Bullying in the NZ Public Service -Negative Acts Questionnaire (Notelaers &amp; Einarsen, 2008)</vt:lpstr>
      <vt:lpstr>PowerPoint Presentation</vt:lpstr>
      <vt:lpstr>High bullying/misconduct organisation (Agervold, 2009)</vt:lpstr>
      <vt:lpstr>Organisations split between high and low bullying (Plimmer et al., 2013) High bullying organisations were rated worse at….. </vt:lpstr>
      <vt:lpstr>What to do about it?  Primary: Prevention</vt:lpstr>
      <vt:lpstr>Secondary: Management</vt:lpstr>
      <vt:lpstr>Tertiary: Ongoing management</vt:lpstr>
      <vt:lpstr>Other ideas - How to prevent it?</vt:lpstr>
      <vt:lpstr>References</vt:lpstr>
    </vt:vector>
  </TitlesOfParts>
  <Company>VUW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bullying https://www.worksafe.govt.nz/topic-and-industry/bullying/bullying-at-work-advice-for-workers/#lf-doc-51621</dc:title>
  <dc:creator>Geoff Plimmer</dc:creator>
  <cp:lastModifiedBy>Anna</cp:lastModifiedBy>
  <cp:revision>18</cp:revision>
  <dcterms:created xsi:type="dcterms:W3CDTF">2021-04-15T01:46:40Z</dcterms:created>
  <dcterms:modified xsi:type="dcterms:W3CDTF">2021-04-15T23:36:37Z</dcterms:modified>
</cp:coreProperties>
</file>